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handoutMasterIdLst>
    <p:handoutMasterId r:id="rId20"/>
  </p:handoutMasterIdLst>
  <p:sldIdLst>
    <p:sldId id="256" r:id="rId2"/>
    <p:sldId id="309" r:id="rId3"/>
    <p:sldId id="311" r:id="rId4"/>
    <p:sldId id="312" r:id="rId5"/>
    <p:sldId id="317" r:id="rId6"/>
    <p:sldId id="318" r:id="rId7"/>
    <p:sldId id="319" r:id="rId8"/>
    <p:sldId id="320" r:id="rId9"/>
    <p:sldId id="326" r:id="rId10"/>
    <p:sldId id="327" r:id="rId11"/>
    <p:sldId id="323" r:id="rId12"/>
    <p:sldId id="324" r:id="rId13"/>
    <p:sldId id="325" r:id="rId14"/>
    <p:sldId id="328" r:id="rId15"/>
    <p:sldId id="329" r:id="rId16"/>
    <p:sldId id="330" r:id="rId17"/>
    <p:sldId id="331" r:id="rId18"/>
  </p:sldIdLst>
  <p:sldSz cx="9144000" cy="6858000" type="screen4x3"/>
  <p:notesSz cx="6797675" cy="9926638"/>
  <p:defaultTextStyle>
    <a:defPPr>
      <a:defRPr lang="nl-NL"/>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406" y="3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6400" cy="496888"/>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nl-NL"/>
          </a:p>
        </p:txBody>
      </p:sp>
      <p:sp>
        <p:nvSpPr>
          <p:cNvPr id="3" name="Tijdelijke aanduiding voor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555EF875-5BFE-41F6-8568-204186562842}" type="datetimeFigureOut">
              <a:rPr lang="nl-NL"/>
              <a:pPr>
                <a:defRPr/>
              </a:pPr>
              <a:t>15-3-2016</a:t>
            </a:fld>
            <a:endParaRPr lang="nl-NL"/>
          </a:p>
        </p:txBody>
      </p:sp>
      <p:sp>
        <p:nvSpPr>
          <p:cNvPr id="4" name="Tijdelijke aanduiding voor voettekst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nl-NL"/>
          </a:p>
        </p:txBody>
      </p:sp>
      <p:sp>
        <p:nvSpPr>
          <p:cNvPr id="5" name="Tijdelijke aanduiding voor dianumm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97C7B327-0795-4577-AFC8-481874DE1E32}" type="slidenum">
              <a:rPr lang="nl-NL"/>
              <a:pPr>
                <a:defRPr/>
              </a:pPr>
              <a:t>‹nr.›</a:t>
            </a:fld>
            <a:endParaRPr lang="nl-NL"/>
          </a:p>
        </p:txBody>
      </p:sp>
    </p:spTree>
    <p:extLst>
      <p:ext uri="{BB962C8B-B14F-4D97-AF65-F5344CB8AC3E}">
        <p14:creationId xmlns:p14="http://schemas.microsoft.com/office/powerpoint/2010/main" val="14112909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nl-NL"/>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995972E9-D402-476F-B182-5C81079134A0}" type="datetimeFigureOut">
              <a:rPr lang="nl-NL"/>
              <a:pPr>
                <a:defRPr/>
              </a:pPr>
              <a:t>15-3-2016</a:t>
            </a:fld>
            <a:endParaRPr lang="nl-NL"/>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nl-NL" noProof="0"/>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nl-NL" noProof="0"/>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nl-NL"/>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5924C580-AFA0-4746-AAB8-1F1BC2ADBCE5}" type="slidenum">
              <a:rPr lang="nl-NL"/>
              <a:pPr>
                <a:defRPr/>
              </a:pPr>
              <a:t>‹nr.›</a:t>
            </a:fld>
            <a:endParaRPr lang="nl-NL"/>
          </a:p>
        </p:txBody>
      </p:sp>
    </p:spTree>
    <p:extLst>
      <p:ext uri="{BB962C8B-B14F-4D97-AF65-F5344CB8AC3E}">
        <p14:creationId xmlns:p14="http://schemas.microsoft.com/office/powerpoint/2010/main" val="10093434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4" name="Rechthoek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hthoek 11"/>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hthoek 13"/>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hthoek 18"/>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hte verbindingslijn 10"/>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1" name="Rechte verbindingslijn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Rechte verbindingslijn 1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Rechte verbindingslijn 15"/>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4" name="Rechte verbindingslijn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5" name="Rechte verbindingslijn 21"/>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6" name="Rechthoek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al 22"/>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Ovaal 23"/>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Ovaal 25"/>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Ovaal 24"/>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el 7"/>
          <p:cNvSpPr>
            <a:spLocks noGrp="1"/>
          </p:cNvSpPr>
          <p:nvPr>
            <p:ph type="ctrTitle"/>
          </p:nvPr>
        </p:nvSpPr>
        <p:spPr>
          <a:xfrm>
            <a:off x="2286000" y="3124200"/>
            <a:ext cx="6172200" cy="1894362"/>
          </a:xfrm>
        </p:spPr>
        <p:txBody>
          <a:bodyPr/>
          <a:lstStyle>
            <a:lvl1pPr>
              <a:defRPr b="1"/>
            </a:lvl1pPr>
          </a:lstStyle>
          <a:p>
            <a:r>
              <a:rPr lang="nl-NL" smtClean="0"/>
              <a:t>Klik om de stijl te bewerken</a:t>
            </a:r>
            <a:endParaRPr lang="en-US"/>
          </a:p>
        </p:txBody>
      </p:sp>
      <p:sp>
        <p:nvSpPr>
          <p:cNvPr id="9" name="Ondertitel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nl-NL" smtClean="0"/>
              <a:t>Klik om de ondertitelstijl van het model te bewerken</a:t>
            </a:r>
            <a:endParaRPr lang="en-US"/>
          </a:p>
        </p:txBody>
      </p:sp>
      <p:sp>
        <p:nvSpPr>
          <p:cNvPr id="22" name="Tijdelijke aanduiding voor datum 27"/>
          <p:cNvSpPr>
            <a:spLocks noGrp="1"/>
          </p:cNvSpPr>
          <p:nvPr>
            <p:ph type="dt" sz="half" idx="10"/>
          </p:nvPr>
        </p:nvSpPr>
        <p:spPr bwMode="auto">
          <a:xfrm rot="5400000">
            <a:off x="7764463" y="1174750"/>
            <a:ext cx="2286000" cy="381000"/>
          </a:xfrm>
        </p:spPr>
        <p:txBody>
          <a:bodyPr/>
          <a:lstStyle>
            <a:lvl1pPr>
              <a:defRPr/>
            </a:lvl1pPr>
          </a:lstStyle>
          <a:p>
            <a:pPr>
              <a:defRPr/>
            </a:pPr>
            <a:fld id="{CC61C3B4-EFC5-4D91-8573-A41C9541D314}" type="datetimeFigureOut">
              <a:rPr lang="nl-NL"/>
              <a:pPr>
                <a:defRPr/>
              </a:pPr>
              <a:t>15-3-2016</a:t>
            </a:fld>
            <a:endParaRPr lang="nl-NL"/>
          </a:p>
        </p:txBody>
      </p:sp>
      <p:sp>
        <p:nvSpPr>
          <p:cNvPr id="23" name="Tijdelijke aanduiding voor voettekst 16"/>
          <p:cNvSpPr>
            <a:spLocks noGrp="1"/>
          </p:cNvSpPr>
          <p:nvPr>
            <p:ph type="ftr" sz="quarter" idx="11"/>
          </p:nvPr>
        </p:nvSpPr>
        <p:spPr bwMode="auto">
          <a:xfrm rot="5400000">
            <a:off x="7077076" y="4181475"/>
            <a:ext cx="3657600" cy="384175"/>
          </a:xfrm>
        </p:spPr>
        <p:txBody>
          <a:bodyPr/>
          <a:lstStyle>
            <a:lvl1pPr>
              <a:defRPr/>
            </a:lvl1pPr>
          </a:lstStyle>
          <a:p>
            <a:pPr>
              <a:defRPr/>
            </a:pPr>
            <a:endParaRPr lang="nl-NL"/>
          </a:p>
        </p:txBody>
      </p:sp>
      <p:sp>
        <p:nvSpPr>
          <p:cNvPr id="24" name="Tijdelijke aanduiding voor dianummer 28"/>
          <p:cNvSpPr>
            <a:spLocks noGrp="1"/>
          </p:cNvSpPr>
          <p:nvPr>
            <p:ph type="sldNum" sz="quarter" idx="12"/>
          </p:nvPr>
        </p:nvSpPr>
        <p:spPr bwMode="auto">
          <a:xfrm>
            <a:off x="1325563" y="4929188"/>
            <a:ext cx="609600" cy="517525"/>
          </a:xfrm>
        </p:spPr>
        <p:txBody>
          <a:bodyPr/>
          <a:lstStyle>
            <a:lvl1pPr>
              <a:defRPr/>
            </a:lvl1pPr>
          </a:lstStyle>
          <a:p>
            <a:pPr>
              <a:defRPr/>
            </a:pPr>
            <a:fld id="{1C9E5F1A-4696-4B33-ABD9-11FD507F0F41}" type="slidenum">
              <a:rPr lang="nl-NL"/>
              <a:pPr>
                <a:defRPr/>
              </a:pPr>
              <a:t>‹nr.›</a:t>
            </a:fld>
            <a:endParaRPr lang="nl-NL"/>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datum 13"/>
          <p:cNvSpPr>
            <a:spLocks noGrp="1"/>
          </p:cNvSpPr>
          <p:nvPr>
            <p:ph type="dt" sz="half" idx="10"/>
          </p:nvPr>
        </p:nvSpPr>
        <p:spPr/>
        <p:txBody>
          <a:bodyPr/>
          <a:lstStyle>
            <a:lvl1pPr>
              <a:defRPr/>
            </a:lvl1pPr>
          </a:lstStyle>
          <a:p>
            <a:pPr>
              <a:defRPr/>
            </a:pPr>
            <a:fld id="{6A74EA9E-E8CB-4DA4-A687-19A5F81F3539}" type="datetimeFigureOut">
              <a:rPr lang="nl-NL"/>
              <a:pPr>
                <a:defRPr/>
              </a:pPr>
              <a:t>15-3-2016</a:t>
            </a:fld>
            <a:endParaRPr lang="nl-NL"/>
          </a:p>
        </p:txBody>
      </p:sp>
      <p:sp>
        <p:nvSpPr>
          <p:cNvPr id="5" name="Tijdelijke aanduiding voor voettekst 2"/>
          <p:cNvSpPr>
            <a:spLocks noGrp="1"/>
          </p:cNvSpPr>
          <p:nvPr>
            <p:ph type="ftr" sz="quarter" idx="11"/>
          </p:nvPr>
        </p:nvSpPr>
        <p:spPr/>
        <p:txBody>
          <a:bodyPr/>
          <a:lstStyle>
            <a:lvl1pPr>
              <a:defRPr/>
            </a:lvl1pPr>
          </a:lstStyle>
          <a:p>
            <a:pPr>
              <a:defRPr/>
            </a:pPr>
            <a:endParaRPr lang="nl-NL"/>
          </a:p>
        </p:txBody>
      </p:sp>
      <p:sp>
        <p:nvSpPr>
          <p:cNvPr id="6" name="Tijdelijke aanduiding voor dianummer 22"/>
          <p:cNvSpPr>
            <a:spLocks noGrp="1"/>
          </p:cNvSpPr>
          <p:nvPr>
            <p:ph type="sldNum" sz="quarter" idx="12"/>
          </p:nvPr>
        </p:nvSpPr>
        <p:spPr/>
        <p:txBody>
          <a:bodyPr/>
          <a:lstStyle>
            <a:lvl1pPr>
              <a:defRPr/>
            </a:lvl1pPr>
          </a:lstStyle>
          <a:p>
            <a:pPr>
              <a:defRPr/>
            </a:pPr>
            <a:fld id="{6D0ABA13-2F03-4A2F-89F4-6A425D3C5F1E}" type="slidenum">
              <a:rPr lang="nl-NL"/>
              <a:pPr>
                <a:defRPr/>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9"/>
            <a:ext cx="1676400" cy="5851525"/>
          </a:xfrm>
        </p:spPr>
        <p:txBody>
          <a:bodyPr vert="eaVert"/>
          <a:lstStyle/>
          <a:p>
            <a:r>
              <a:rPr lang="nl-NL" smtClean="0"/>
              <a:t>Klik om de stijl te bewerken</a:t>
            </a:r>
            <a:endParaRPr lang="en-US"/>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datum 13"/>
          <p:cNvSpPr>
            <a:spLocks noGrp="1"/>
          </p:cNvSpPr>
          <p:nvPr>
            <p:ph type="dt" sz="half" idx="10"/>
          </p:nvPr>
        </p:nvSpPr>
        <p:spPr/>
        <p:txBody>
          <a:bodyPr/>
          <a:lstStyle>
            <a:lvl1pPr>
              <a:defRPr/>
            </a:lvl1pPr>
          </a:lstStyle>
          <a:p>
            <a:pPr>
              <a:defRPr/>
            </a:pPr>
            <a:fld id="{ED6AE38D-3E29-45C8-9578-DA9BA16E9A48}" type="datetimeFigureOut">
              <a:rPr lang="nl-NL"/>
              <a:pPr>
                <a:defRPr/>
              </a:pPr>
              <a:t>15-3-2016</a:t>
            </a:fld>
            <a:endParaRPr lang="nl-NL"/>
          </a:p>
        </p:txBody>
      </p:sp>
      <p:sp>
        <p:nvSpPr>
          <p:cNvPr id="5" name="Tijdelijke aanduiding voor voettekst 2"/>
          <p:cNvSpPr>
            <a:spLocks noGrp="1"/>
          </p:cNvSpPr>
          <p:nvPr>
            <p:ph type="ftr" sz="quarter" idx="11"/>
          </p:nvPr>
        </p:nvSpPr>
        <p:spPr/>
        <p:txBody>
          <a:bodyPr/>
          <a:lstStyle>
            <a:lvl1pPr>
              <a:defRPr/>
            </a:lvl1pPr>
          </a:lstStyle>
          <a:p>
            <a:pPr>
              <a:defRPr/>
            </a:pPr>
            <a:endParaRPr lang="nl-NL"/>
          </a:p>
        </p:txBody>
      </p:sp>
      <p:sp>
        <p:nvSpPr>
          <p:cNvPr id="6" name="Tijdelijke aanduiding voor dianummer 22"/>
          <p:cNvSpPr>
            <a:spLocks noGrp="1"/>
          </p:cNvSpPr>
          <p:nvPr>
            <p:ph type="sldNum" sz="quarter" idx="12"/>
          </p:nvPr>
        </p:nvSpPr>
        <p:spPr/>
        <p:txBody>
          <a:bodyPr/>
          <a:lstStyle>
            <a:lvl1pPr>
              <a:defRPr/>
            </a:lvl1pPr>
          </a:lstStyle>
          <a:p>
            <a:pPr>
              <a:defRPr/>
            </a:pPr>
            <a:fld id="{70AA5F3E-BBFF-462A-9218-F975D2BFF38C}" type="slidenum">
              <a:rPr lang="nl-NL"/>
              <a:pPr>
                <a:defRPr/>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8" name="Tijdelijke aanduiding voor inhoud 7"/>
          <p:cNvSpPr>
            <a:spLocks noGrp="1"/>
          </p:cNvSpPr>
          <p:nvPr>
            <p:ph sz="quarter" idx="1"/>
          </p:nvPr>
        </p:nvSpPr>
        <p:spPr>
          <a:xfrm>
            <a:off x="457200" y="1600200"/>
            <a:ext cx="7467600" cy="4873752"/>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datum 6"/>
          <p:cNvSpPr>
            <a:spLocks noGrp="1"/>
          </p:cNvSpPr>
          <p:nvPr>
            <p:ph type="dt" sz="half" idx="10"/>
          </p:nvPr>
        </p:nvSpPr>
        <p:spPr/>
        <p:txBody>
          <a:bodyPr rtlCol="0"/>
          <a:lstStyle>
            <a:lvl1pPr>
              <a:defRPr/>
            </a:lvl1pPr>
          </a:lstStyle>
          <a:p>
            <a:pPr>
              <a:defRPr/>
            </a:pPr>
            <a:fld id="{A08D0E2F-4B70-43AB-9721-EB9FE25DE027}" type="datetimeFigureOut">
              <a:rPr lang="nl-NL"/>
              <a:pPr>
                <a:defRPr/>
              </a:pPr>
              <a:t>15-3-2016</a:t>
            </a:fld>
            <a:endParaRPr lang="nl-NL"/>
          </a:p>
        </p:txBody>
      </p:sp>
      <p:sp>
        <p:nvSpPr>
          <p:cNvPr id="5" name="Tijdelijke aanduiding voor dianummer 8"/>
          <p:cNvSpPr>
            <a:spLocks noGrp="1"/>
          </p:cNvSpPr>
          <p:nvPr>
            <p:ph type="sldNum" sz="quarter" idx="11"/>
          </p:nvPr>
        </p:nvSpPr>
        <p:spPr/>
        <p:txBody>
          <a:bodyPr rtlCol="0"/>
          <a:lstStyle>
            <a:lvl1pPr>
              <a:defRPr/>
            </a:lvl1pPr>
          </a:lstStyle>
          <a:p>
            <a:pPr>
              <a:defRPr/>
            </a:pPr>
            <a:fld id="{58AC30B3-771C-4043-87B0-5D6540762182}" type="slidenum">
              <a:rPr lang="nl-NL"/>
              <a:pPr>
                <a:defRPr/>
              </a:pPr>
              <a:t>‹nr.›</a:t>
            </a:fld>
            <a:endParaRPr lang="nl-NL"/>
          </a:p>
        </p:txBody>
      </p:sp>
      <p:sp>
        <p:nvSpPr>
          <p:cNvPr id="6" name="Tijdelijke aanduiding voor voettekst 9"/>
          <p:cNvSpPr>
            <a:spLocks noGrp="1"/>
          </p:cNvSpPr>
          <p:nvPr>
            <p:ph type="ftr" sz="quarter" idx="12"/>
          </p:nvPr>
        </p:nvSpPr>
        <p:spPr/>
        <p:txBody>
          <a:bodyPr rtlCol="0"/>
          <a:lstStyle>
            <a:lvl1pPr>
              <a:defRPr/>
            </a:lvl1pPr>
          </a:lstStyle>
          <a:p>
            <a:pPr>
              <a:defRPr/>
            </a:pPr>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Ref idx="1001">
        <a:schemeClr val="bg2"/>
      </p:bgRef>
    </p:bg>
    <p:spTree>
      <p:nvGrpSpPr>
        <p:cNvPr id="1" name=""/>
        <p:cNvGrpSpPr/>
        <p:nvPr/>
      </p:nvGrpSpPr>
      <p:grpSpPr>
        <a:xfrm>
          <a:off x="0" y="0"/>
          <a:ext cx="0" cy="0"/>
          <a:chOff x="0" y="0"/>
          <a:chExt cx="0" cy="0"/>
        </a:xfrm>
      </p:grpSpPr>
      <p:sp>
        <p:nvSpPr>
          <p:cNvPr id="4" name="Rechthoek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hthoek 9"/>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hthoek 10"/>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hthoek 11"/>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hte verbindingslijn 12"/>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9" name="Rechte verbindingslijn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 name="Rechte verbindingslijn 14"/>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1" name="Rechte verbindingslijn 15"/>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Rechte verbindingslijn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Rechthoek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Ovaal 19"/>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Ovaal 20"/>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al 21"/>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al 22"/>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Rechte verbindingslijn 25"/>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el 1"/>
          <p:cNvSpPr>
            <a:spLocks noGrp="1"/>
          </p:cNvSpPr>
          <p:nvPr>
            <p:ph type="title"/>
          </p:nvPr>
        </p:nvSpPr>
        <p:spPr>
          <a:xfrm>
            <a:off x="2286000" y="2895600"/>
            <a:ext cx="6172200" cy="2053590"/>
          </a:xfrm>
        </p:spPr>
        <p:txBody>
          <a:bodyPr/>
          <a:lstStyle>
            <a:lvl1pPr algn="l">
              <a:buNone/>
              <a:defRPr sz="3000" b="1" cap="small" baseline="0"/>
            </a:lvl1pPr>
          </a:lstStyle>
          <a:p>
            <a:r>
              <a:rPr lang="nl-NL" smtClean="0"/>
              <a:t>Klik om de stijl te bewerken</a:t>
            </a:r>
            <a:endParaRPr lang="en-US"/>
          </a:p>
        </p:txBody>
      </p:sp>
      <p:sp>
        <p:nvSpPr>
          <p:cNvPr id="3" name="Tijdelijke aanduiding voor tekst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nl-NL" smtClean="0"/>
              <a:t>Klik om de modelstijlen te bewerken</a:t>
            </a:r>
          </a:p>
        </p:txBody>
      </p:sp>
      <p:sp>
        <p:nvSpPr>
          <p:cNvPr id="20" name="Tijdelijke aanduiding voor datum 3"/>
          <p:cNvSpPr>
            <a:spLocks noGrp="1"/>
          </p:cNvSpPr>
          <p:nvPr>
            <p:ph type="dt" sz="half" idx="10"/>
          </p:nvPr>
        </p:nvSpPr>
        <p:spPr bwMode="auto">
          <a:xfrm rot="5400000">
            <a:off x="7762875" y="1169988"/>
            <a:ext cx="2286000" cy="381000"/>
          </a:xfrm>
        </p:spPr>
        <p:txBody>
          <a:bodyPr/>
          <a:lstStyle>
            <a:lvl1pPr>
              <a:defRPr/>
            </a:lvl1pPr>
          </a:lstStyle>
          <a:p>
            <a:pPr>
              <a:defRPr/>
            </a:pPr>
            <a:fld id="{EF776F8A-F0C7-4C3A-9A41-DBAF73ECE2B7}" type="datetimeFigureOut">
              <a:rPr lang="nl-NL"/>
              <a:pPr>
                <a:defRPr/>
              </a:pPr>
              <a:t>15-3-2016</a:t>
            </a:fld>
            <a:endParaRPr lang="nl-NL"/>
          </a:p>
        </p:txBody>
      </p:sp>
      <p:sp>
        <p:nvSpPr>
          <p:cNvPr id="21" name="Tijdelijke aanduiding voor voettekst 4"/>
          <p:cNvSpPr>
            <a:spLocks noGrp="1"/>
          </p:cNvSpPr>
          <p:nvPr>
            <p:ph type="ftr" sz="quarter" idx="11"/>
          </p:nvPr>
        </p:nvSpPr>
        <p:spPr bwMode="auto">
          <a:xfrm rot="5400000">
            <a:off x="7077076" y="4178300"/>
            <a:ext cx="3657600" cy="384175"/>
          </a:xfrm>
        </p:spPr>
        <p:txBody>
          <a:bodyPr/>
          <a:lstStyle>
            <a:lvl1pPr>
              <a:defRPr/>
            </a:lvl1pPr>
          </a:lstStyle>
          <a:p>
            <a:pPr>
              <a:defRPr/>
            </a:pPr>
            <a:endParaRPr lang="nl-NL"/>
          </a:p>
        </p:txBody>
      </p:sp>
      <p:sp>
        <p:nvSpPr>
          <p:cNvPr id="22" name="Tijdelijke aanduiding voor dianummer 5"/>
          <p:cNvSpPr>
            <a:spLocks noGrp="1"/>
          </p:cNvSpPr>
          <p:nvPr>
            <p:ph type="sldNum" sz="quarter" idx="12"/>
          </p:nvPr>
        </p:nvSpPr>
        <p:spPr bwMode="auto">
          <a:xfrm>
            <a:off x="1339850" y="4929188"/>
            <a:ext cx="609600" cy="517525"/>
          </a:xfrm>
        </p:spPr>
        <p:txBody>
          <a:bodyPr/>
          <a:lstStyle>
            <a:lvl1pPr>
              <a:defRPr/>
            </a:lvl1pPr>
          </a:lstStyle>
          <a:p>
            <a:pPr>
              <a:defRPr/>
            </a:pPr>
            <a:fld id="{783826FD-7ECA-4FB3-A0D4-419FB3EE83AA}" type="slidenum">
              <a:rPr lang="nl-NL"/>
              <a:pPr>
                <a:defRPr/>
              </a:pPr>
              <a:t>‹nr.›</a:t>
            </a:fld>
            <a:endParaRPr lang="nl-N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9" name="Tijdelijke aanduiding voor inhoud 8"/>
          <p:cNvSpPr>
            <a:spLocks noGrp="1"/>
          </p:cNvSpPr>
          <p:nvPr>
            <p:ph sz="quarter" idx="1"/>
          </p:nvPr>
        </p:nvSpPr>
        <p:spPr>
          <a:xfrm>
            <a:off x="457200" y="1600200"/>
            <a:ext cx="3657600" cy="45720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11" name="Tijdelijke aanduiding voor inhoud 10"/>
          <p:cNvSpPr>
            <a:spLocks noGrp="1"/>
          </p:cNvSpPr>
          <p:nvPr>
            <p:ph sz="quarter" idx="2"/>
          </p:nvPr>
        </p:nvSpPr>
        <p:spPr>
          <a:xfrm>
            <a:off x="4270248" y="1600200"/>
            <a:ext cx="3657600" cy="45720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5" name="Tijdelijke aanduiding voor datum 13"/>
          <p:cNvSpPr>
            <a:spLocks noGrp="1"/>
          </p:cNvSpPr>
          <p:nvPr>
            <p:ph type="dt" sz="half" idx="10"/>
          </p:nvPr>
        </p:nvSpPr>
        <p:spPr/>
        <p:txBody>
          <a:bodyPr/>
          <a:lstStyle>
            <a:lvl1pPr>
              <a:defRPr/>
            </a:lvl1pPr>
          </a:lstStyle>
          <a:p>
            <a:pPr>
              <a:defRPr/>
            </a:pPr>
            <a:fld id="{F64E8498-448D-470F-B3E1-D875D529EC2A}" type="datetimeFigureOut">
              <a:rPr lang="nl-NL"/>
              <a:pPr>
                <a:defRPr/>
              </a:pPr>
              <a:t>15-3-2016</a:t>
            </a:fld>
            <a:endParaRPr lang="nl-NL"/>
          </a:p>
        </p:txBody>
      </p:sp>
      <p:sp>
        <p:nvSpPr>
          <p:cNvPr id="6" name="Tijdelijke aanduiding voor voettekst 2"/>
          <p:cNvSpPr>
            <a:spLocks noGrp="1"/>
          </p:cNvSpPr>
          <p:nvPr>
            <p:ph type="ftr" sz="quarter" idx="11"/>
          </p:nvPr>
        </p:nvSpPr>
        <p:spPr/>
        <p:txBody>
          <a:bodyPr/>
          <a:lstStyle>
            <a:lvl1pPr>
              <a:defRPr/>
            </a:lvl1pPr>
          </a:lstStyle>
          <a:p>
            <a:pPr>
              <a:defRPr/>
            </a:pPr>
            <a:endParaRPr lang="nl-NL"/>
          </a:p>
        </p:txBody>
      </p:sp>
      <p:sp>
        <p:nvSpPr>
          <p:cNvPr id="7" name="Tijdelijke aanduiding voor dianummer 22"/>
          <p:cNvSpPr>
            <a:spLocks noGrp="1"/>
          </p:cNvSpPr>
          <p:nvPr>
            <p:ph type="sldNum" sz="quarter" idx="12"/>
          </p:nvPr>
        </p:nvSpPr>
        <p:spPr/>
        <p:txBody>
          <a:bodyPr/>
          <a:lstStyle>
            <a:lvl1pPr>
              <a:defRPr/>
            </a:lvl1pPr>
          </a:lstStyle>
          <a:p>
            <a:pPr>
              <a:defRPr/>
            </a:pPr>
            <a:fld id="{A6F33BC8-E3DA-4E31-9DE5-79D7C142B218}" type="slidenum">
              <a:rPr lang="nl-NL"/>
              <a:pPr>
                <a:defRPr/>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7543800" cy="1143000"/>
          </a:xfrm>
        </p:spPr>
        <p:txBody>
          <a:bodyPr/>
          <a:lstStyle>
            <a:lvl1pPr>
              <a:defRPr/>
            </a:lvl1pPr>
          </a:lstStyle>
          <a:p>
            <a:r>
              <a:rPr lang="nl-NL" smtClean="0"/>
              <a:t>Klik om de stijl te bewerken</a:t>
            </a:r>
            <a:endParaRPr lang="en-US"/>
          </a:p>
        </p:txBody>
      </p:sp>
      <p:sp>
        <p:nvSpPr>
          <p:cNvPr id="11" name="Tijdelijke aanduiding voor inhoud 10"/>
          <p:cNvSpPr>
            <a:spLocks noGrp="1"/>
          </p:cNvSpPr>
          <p:nvPr>
            <p:ph sz="quarter" idx="2"/>
          </p:nvPr>
        </p:nvSpPr>
        <p:spPr>
          <a:xfrm>
            <a:off x="457200" y="2362200"/>
            <a:ext cx="3657600" cy="38862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13" name="Tijdelijke aanduiding voor inhoud 12"/>
          <p:cNvSpPr>
            <a:spLocks noGrp="1"/>
          </p:cNvSpPr>
          <p:nvPr>
            <p:ph sz="quarter" idx="4"/>
          </p:nvPr>
        </p:nvSpPr>
        <p:spPr>
          <a:xfrm>
            <a:off x="4371975" y="2362200"/>
            <a:ext cx="3657600" cy="38862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12" name="Tijdelijke aanduiding voor tekst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nl-NL" smtClean="0"/>
              <a:t>Klik om de modelstijlen te bewerken</a:t>
            </a:r>
          </a:p>
        </p:txBody>
      </p:sp>
      <p:sp>
        <p:nvSpPr>
          <p:cNvPr id="14" name="Tijdelijke aanduiding voor tekst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nl-NL" smtClean="0"/>
              <a:t>Klik om de modelstijlen te bewerken</a:t>
            </a:r>
          </a:p>
        </p:txBody>
      </p:sp>
      <p:sp>
        <p:nvSpPr>
          <p:cNvPr id="7" name="Tijdelijke aanduiding voor datum 13"/>
          <p:cNvSpPr>
            <a:spLocks noGrp="1"/>
          </p:cNvSpPr>
          <p:nvPr>
            <p:ph type="dt" sz="half" idx="10"/>
          </p:nvPr>
        </p:nvSpPr>
        <p:spPr/>
        <p:txBody>
          <a:bodyPr/>
          <a:lstStyle>
            <a:lvl1pPr>
              <a:defRPr/>
            </a:lvl1pPr>
          </a:lstStyle>
          <a:p>
            <a:pPr>
              <a:defRPr/>
            </a:pPr>
            <a:fld id="{619D0059-CA45-4998-9E23-AD0B5B381F51}" type="datetimeFigureOut">
              <a:rPr lang="nl-NL"/>
              <a:pPr>
                <a:defRPr/>
              </a:pPr>
              <a:t>15-3-2016</a:t>
            </a:fld>
            <a:endParaRPr lang="nl-NL"/>
          </a:p>
        </p:txBody>
      </p:sp>
      <p:sp>
        <p:nvSpPr>
          <p:cNvPr id="8" name="Tijdelijke aanduiding voor voettekst 2"/>
          <p:cNvSpPr>
            <a:spLocks noGrp="1"/>
          </p:cNvSpPr>
          <p:nvPr>
            <p:ph type="ftr" sz="quarter" idx="11"/>
          </p:nvPr>
        </p:nvSpPr>
        <p:spPr/>
        <p:txBody>
          <a:bodyPr/>
          <a:lstStyle>
            <a:lvl1pPr>
              <a:defRPr/>
            </a:lvl1pPr>
          </a:lstStyle>
          <a:p>
            <a:pPr>
              <a:defRPr/>
            </a:pPr>
            <a:endParaRPr lang="nl-NL"/>
          </a:p>
        </p:txBody>
      </p:sp>
      <p:sp>
        <p:nvSpPr>
          <p:cNvPr id="9" name="Tijdelijke aanduiding voor dianummer 22"/>
          <p:cNvSpPr>
            <a:spLocks noGrp="1"/>
          </p:cNvSpPr>
          <p:nvPr>
            <p:ph type="sldNum" sz="quarter" idx="12"/>
          </p:nvPr>
        </p:nvSpPr>
        <p:spPr/>
        <p:txBody>
          <a:bodyPr/>
          <a:lstStyle>
            <a:lvl1pPr>
              <a:defRPr/>
            </a:lvl1pPr>
          </a:lstStyle>
          <a:p>
            <a:pPr>
              <a:defRPr/>
            </a:pPr>
            <a:fld id="{C855DDBB-3271-44E3-8233-4FD9B8DFCEAE}" type="slidenum">
              <a:rPr lang="nl-NL"/>
              <a:pPr>
                <a:defRPr/>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datum 5"/>
          <p:cNvSpPr>
            <a:spLocks noGrp="1"/>
          </p:cNvSpPr>
          <p:nvPr>
            <p:ph type="dt" sz="half" idx="10"/>
          </p:nvPr>
        </p:nvSpPr>
        <p:spPr/>
        <p:txBody>
          <a:bodyPr rtlCol="0"/>
          <a:lstStyle>
            <a:lvl1pPr>
              <a:defRPr/>
            </a:lvl1pPr>
          </a:lstStyle>
          <a:p>
            <a:pPr>
              <a:defRPr/>
            </a:pPr>
            <a:fld id="{A8EF147B-097D-4EFF-A014-9F4ACE3DE8E6}" type="datetimeFigureOut">
              <a:rPr lang="nl-NL"/>
              <a:pPr>
                <a:defRPr/>
              </a:pPr>
              <a:t>15-3-2016</a:t>
            </a:fld>
            <a:endParaRPr lang="nl-NL"/>
          </a:p>
        </p:txBody>
      </p:sp>
      <p:sp>
        <p:nvSpPr>
          <p:cNvPr id="4" name="Tijdelijke aanduiding voor dianummer 6"/>
          <p:cNvSpPr>
            <a:spLocks noGrp="1"/>
          </p:cNvSpPr>
          <p:nvPr>
            <p:ph type="sldNum" sz="quarter" idx="11"/>
          </p:nvPr>
        </p:nvSpPr>
        <p:spPr/>
        <p:txBody>
          <a:bodyPr rtlCol="0"/>
          <a:lstStyle>
            <a:lvl1pPr>
              <a:defRPr/>
            </a:lvl1pPr>
          </a:lstStyle>
          <a:p>
            <a:pPr>
              <a:defRPr/>
            </a:pPr>
            <a:fld id="{895335C4-2AFF-482F-B337-C84839D3AED8}" type="slidenum">
              <a:rPr lang="nl-NL"/>
              <a:pPr>
                <a:defRPr/>
              </a:pPr>
              <a:t>‹nr.›</a:t>
            </a:fld>
            <a:endParaRPr lang="nl-NL"/>
          </a:p>
        </p:txBody>
      </p:sp>
      <p:sp>
        <p:nvSpPr>
          <p:cNvPr id="5" name="Tijdelijke aanduiding voor voettekst 7"/>
          <p:cNvSpPr>
            <a:spLocks noGrp="1"/>
          </p:cNvSpPr>
          <p:nvPr>
            <p:ph type="ftr" sz="quarter" idx="12"/>
          </p:nvPr>
        </p:nvSpPr>
        <p:spPr/>
        <p:txBody>
          <a:bodyPr rtlCol="0"/>
          <a:lstStyle>
            <a:lvl1pPr>
              <a:defRPr/>
            </a:lvl1pPr>
          </a:lstStyle>
          <a:p>
            <a:pPr>
              <a:defRPr/>
            </a:pPr>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3"/>
          <p:cNvSpPr>
            <a:spLocks noGrp="1"/>
          </p:cNvSpPr>
          <p:nvPr>
            <p:ph type="dt" sz="half" idx="10"/>
          </p:nvPr>
        </p:nvSpPr>
        <p:spPr/>
        <p:txBody>
          <a:bodyPr/>
          <a:lstStyle>
            <a:lvl1pPr>
              <a:defRPr/>
            </a:lvl1pPr>
          </a:lstStyle>
          <a:p>
            <a:pPr>
              <a:defRPr/>
            </a:pPr>
            <a:fld id="{91B5BC75-3851-49A4-954A-C83EA8F696D4}" type="datetimeFigureOut">
              <a:rPr lang="nl-NL"/>
              <a:pPr>
                <a:defRPr/>
              </a:pPr>
              <a:t>15-3-2016</a:t>
            </a:fld>
            <a:endParaRPr lang="nl-NL"/>
          </a:p>
        </p:txBody>
      </p:sp>
      <p:sp>
        <p:nvSpPr>
          <p:cNvPr id="3" name="Tijdelijke aanduiding voor voettekst 2"/>
          <p:cNvSpPr>
            <a:spLocks noGrp="1"/>
          </p:cNvSpPr>
          <p:nvPr>
            <p:ph type="ftr" sz="quarter" idx="11"/>
          </p:nvPr>
        </p:nvSpPr>
        <p:spPr/>
        <p:txBody>
          <a:bodyPr/>
          <a:lstStyle>
            <a:lvl1pPr>
              <a:defRPr/>
            </a:lvl1pPr>
          </a:lstStyle>
          <a:p>
            <a:pPr>
              <a:defRPr/>
            </a:pPr>
            <a:endParaRPr lang="nl-NL"/>
          </a:p>
        </p:txBody>
      </p:sp>
      <p:sp>
        <p:nvSpPr>
          <p:cNvPr id="4" name="Tijdelijke aanduiding voor dianummer 22"/>
          <p:cNvSpPr>
            <a:spLocks noGrp="1"/>
          </p:cNvSpPr>
          <p:nvPr>
            <p:ph type="sldNum" sz="quarter" idx="12"/>
          </p:nvPr>
        </p:nvSpPr>
        <p:spPr/>
        <p:txBody>
          <a:bodyPr/>
          <a:lstStyle>
            <a:lvl1pPr>
              <a:defRPr/>
            </a:lvl1pPr>
          </a:lstStyle>
          <a:p>
            <a:pPr>
              <a:defRPr/>
            </a:pPr>
            <a:fld id="{1A59FE3D-780F-48CA-86FC-F618450B9851}" type="slidenum">
              <a:rPr lang="nl-NL"/>
              <a:pPr>
                <a:defRPr/>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5" name="Rechte verbindingslijn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6" name="Rechte verbindingslijn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7" name="Rechte verbindingslijn 8"/>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8" name="Rechte verbindingslijn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9" name="Rechthoek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hte verbindingslijn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1" name="Ovaal 13"/>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el 1"/>
          <p:cNvSpPr>
            <a:spLocks noGrp="1"/>
          </p:cNvSpPr>
          <p:nvPr>
            <p:ph type="title"/>
          </p:nvPr>
        </p:nvSpPr>
        <p:spPr>
          <a:xfrm rot="5400000">
            <a:off x="3371850" y="3200400"/>
            <a:ext cx="6309360" cy="457200"/>
          </a:xfrm>
        </p:spPr>
        <p:txBody>
          <a:bodyPr/>
          <a:lstStyle>
            <a:lvl1pPr algn="l">
              <a:buNone/>
              <a:defRPr sz="2000" b="1" cap="small" baseline="0"/>
            </a:lvl1pPr>
          </a:lstStyle>
          <a:p>
            <a:r>
              <a:rPr lang="nl-NL" smtClean="0"/>
              <a:t>Klik om de stijl te bewerken</a:t>
            </a:r>
            <a:endParaRPr lang="en-US"/>
          </a:p>
        </p:txBody>
      </p:sp>
      <p:sp>
        <p:nvSpPr>
          <p:cNvPr id="3" name="Tijdelijke aanduiding voor tekst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nl-NL" smtClean="0"/>
              <a:t>Klik om de modelstijlen te bewerken</a:t>
            </a:r>
          </a:p>
        </p:txBody>
      </p:sp>
      <p:sp>
        <p:nvSpPr>
          <p:cNvPr id="18" name="Tijdelijke aanduiding voor inhoud 17"/>
          <p:cNvSpPr>
            <a:spLocks noGrp="1"/>
          </p:cNvSpPr>
          <p:nvPr>
            <p:ph sz="quarter" idx="1"/>
          </p:nvPr>
        </p:nvSpPr>
        <p:spPr>
          <a:xfrm>
            <a:off x="304800" y="274320"/>
            <a:ext cx="5638800" cy="632764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12" name="Tijdelijke aanduiding voor datum 20"/>
          <p:cNvSpPr>
            <a:spLocks noGrp="1"/>
          </p:cNvSpPr>
          <p:nvPr>
            <p:ph type="dt" sz="half" idx="10"/>
          </p:nvPr>
        </p:nvSpPr>
        <p:spPr/>
        <p:txBody>
          <a:bodyPr rtlCol="0"/>
          <a:lstStyle>
            <a:lvl1pPr>
              <a:defRPr/>
            </a:lvl1pPr>
          </a:lstStyle>
          <a:p>
            <a:pPr>
              <a:defRPr/>
            </a:pPr>
            <a:fld id="{6FE20D0E-23EA-447D-888D-9BCF4642C048}" type="datetimeFigureOut">
              <a:rPr lang="nl-NL"/>
              <a:pPr>
                <a:defRPr/>
              </a:pPr>
              <a:t>15-3-2016</a:t>
            </a:fld>
            <a:endParaRPr lang="nl-NL"/>
          </a:p>
        </p:txBody>
      </p:sp>
      <p:sp>
        <p:nvSpPr>
          <p:cNvPr id="13" name="Tijdelijke aanduiding voor dianummer 21"/>
          <p:cNvSpPr>
            <a:spLocks noGrp="1"/>
          </p:cNvSpPr>
          <p:nvPr>
            <p:ph type="sldNum" sz="quarter" idx="11"/>
          </p:nvPr>
        </p:nvSpPr>
        <p:spPr/>
        <p:txBody>
          <a:bodyPr rtlCol="0"/>
          <a:lstStyle>
            <a:lvl1pPr>
              <a:defRPr/>
            </a:lvl1pPr>
          </a:lstStyle>
          <a:p>
            <a:pPr>
              <a:defRPr/>
            </a:pPr>
            <a:fld id="{2A35B986-C1CC-400E-BA17-611BF9988B79}" type="slidenum">
              <a:rPr lang="nl-NL"/>
              <a:pPr>
                <a:defRPr/>
              </a:pPr>
              <a:t>‹nr.›</a:t>
            </a:fld>
            <a:endParaRPr lang="nl-NL"/>
          </a:p>
        </p:txBody>
      </p:sp>
      <p:sp>
        <p:nvSpPr>
          <p:cNvPr id="14" name="Tijdelijke aanduiding voor voettekst 22"/>
          <p:cNvSpPr>
            <a:spLocks noGrp="1"/>
          </p:cNvSpPr>
          <p:nvPr>
            <p:ph type="ftr" sz="quarter" idx="12"/>
          </p:nvPr>
        </p:nvSpPr>
        <p:spPr/>
        <p:txBody>
          <a:bodyPr rtlCol="0"/>
          <a:lstStyle>
            <a:lvl1pPr>
              <a:defRPr/>
            </a:lvl1pPr>
          </a:lstStyle>
          <a:p>
            <a:pPr>
              <a:defRPr/>
            </a:pPr>
            <a:endParaRPr lang="nl-N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5" name="Rechte verbindingslijn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6" name="Ovaal 12"/>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hte verbindingslijn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Rechthoek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hte verbindingslijn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 name="Rechte verbindingslijn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11" name="Rechte verbindingslijn 19"/>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2" name="Titel 1"/>
          <p:cNvSpPr>
            <a:spLocks noGrp="1"/>
          </p:cNvSpPr>
          <p:nvPr>
            <p:ph type="title"/>
          </p:nvPr>
        </p:nvSpPr>
        <p:spPr>
          <a:xfrm rot="5400000">
            <a:off x="3350133" y="3200400"/>
            <a:ext cx="6309360" cy="457200"/>
          </a:xfrm>
        </p:spPr>
        <p:txBody>
          <a:bodyPr/>
          <a:lstStyle>
            <a:lvl1pPr algn="l">
              <a:buNone/>
              <a:defRPr sz="2000" b="1"/>
            </a:lvl1pPr>
          </a:lstStyle>
          <a:p>
            <a:r>
              <a:rPr lang="nl-NL" smtClean="0"/>
              <a:t>Klik om de stijl te bewerken</a:t>
            </a:r>
            <a:endParaRPr lang="en-US"/>
          </a:p>
        </p:txBody>
      </p:sp>
      <p:sp>
        <p:nvSpPr>
          <p:cNvPr id="3" name="Tijdelijke aanduiding voor afbeelding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nl-NL" noProof="0" smtClean="0"/>
              <a:t>Klik op het pictogram als u een afbeelding wilt toevoegen</a:t>
            </a:r>
            <a:endParaRPr lang="en-US" noProof="0" dirty="0"/>
          </a:p>
        </p:txBody>
      </p:sp>
      <p:sp>
        <p:nvSpPr>
          <p:cNvPr id="4" name="Tijdelijke aanduiding voor tekst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nl-NL" smtClean="0"/>
              <a:t>Klik om de modelstijlen te bewerken</a:t>
            </a:r>
          </a:p>
        </p:txBody>
      </p:sp>
      <p:sp>
        <p:nvSpPr>
          <p:cNvPr id="12" name="Tijdelijke aanduiding voor datum 16"/>
          <p:cNvSpPr>
            <a:spLocks noGrp="1"/>
          </p:cNvSpPr>
          <p:nvPr>
            <p:ph type="dt" sz="half" idx="10"/>
          </p:nvPr>
        </p:nvSpPr>
        <p:spPr/>
        <p:txBody>
          <a:bodyPr rtlCol="0"/>
          <a:lstStyle>
            <a:lvl1pPr>
              <a:defRPr/>
            </a:lvl1pPr>
          </a:lstStyle>
          <a:p>
            <a:pPr>
              <a:defRPr/>
            </a:pPr>
            <a:fld id="{BDF90E33-6995-4D97-AB8B-50EDF90493EA}" type="datetimeFigureOut">
              <a:rPr lang="nl-NL"/>
              <a:pPr>
                <a:defRPr/>
              </a:pPr>
              <a:t>15-3-2016</a:t>
            </a:fld>
            <a:endParaRPr lang="nl-NL"/>
          </a:p>
        </p:txBody>
      </p:sp>
      <p:sp>
        <p:nvSpPr>
          <p:cNvPr id="13" name="Tijdelijke aanduiding voor dianummer 17"/>
          <p:cNvSpPr>
            <a:spLocks noGrp="1"/>
          </p:cNvSpPr>
          <p:nvPr>
            <p:ph type="sldNum" sz="quarter" idx="11"/>
          </p:nvPr>
        </p:nvSpPr>
        <p:spPr/>
        <p:txBody>
          <a:bodyPr rtlCol="0"/>
          <a:lstStyle>
            <a:lvl1pPr>
              <a:defRPr/>
            </a:lvl1pPr>
          </a:lstStyle>
          <a:p>
            <a:pPr>
              <a:defRPr/>
            </a:pPr>
            <a:fld id="{F99BB1CC-6864-459E-955C-3B238FBD1FCA}" type="slidenum">
              <a:rPr lang="nl-NL"/>
              <a:pPr>
                <a:defRPr/>
              </a:pPr>
              <a:t>‹nr.›</a:t>
            </a:fld>
            <a:endParaRPr lang="nl-NL"/>
          </a:p>
        </p:txBody>
      </p:sp>
      <p:sp>
        <p:nvSpPr>
          <p:cNvPr id="14" name="Tijdelijke aanduiding voor voettekst 20"/>
          <p:cNvSpPr>
            <a:spLocks noGrp="1"/>
          </p:cNvSpPr>
          <p:nvPr>
            <p:ph type="ftr" sz="quarter" idx="12"/>
          </p:nvPr>
        </p:nvSpPr>
        <p:spPr/>
        <p:txBody>
          <a:bodyPr rtlCol="0"/>
          <a:lstStyle>
            <a:lvl1pPr>
              <a:defRPr/>
            </a:lvl1pPr>
          </a:lstStyle>
          <a:p>
            <a:pPr>
              <a:defRPr/>
            </a:pPr>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Rechte verbindingslijn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22" name="Tijdelijke aanduiding voor titel 21"/>
          <p:cNvSpPr>
            <a:spLocks noGrp="1"/>
          </p:cNvSpPr>
          <p:nvPr>
            <p:ph type="title"/>
          </p:nvPr>
        </p:nvSpPr>
        <p:spPr>
          <a:xfrm>
            <a:off x="457200" y="274638"/>
            <a:ext cx="7467600" cy="1143000"/>
          </a:xfrm>
          <a:prstGeom prst="rect">
            <a:avLst/>
          </a:prstGeom>
        </p:spPr>
        <p:txBody>
          <a:bodyPr vert="horz" anchor="b">
            <a:normAutofit/>
          </a:bodyPr>
          <a:lstStyle/>
          <a:p>
            <a:r>
              <a:rPr lang="nl-NL" smtClean="0"/>
              <a:t>Klik om de stijl te bewerken</a:t>
            </a:r>
            <a:endParaRPr lang="en-US"/>
          </a:p>
        </p:txBody>
      </p:sp>
      <p:sp>
        <p:nvSpPr>
          <p:cNvPr id="1028" name="Tijdelijke aanduiding voor tekst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smtClean="0"/>
          </a:p>
        </p:txBody>
      </p:sp>
      <p:sp>
        <p:nvSpPr>
          <p:cNvPr id="14" name="Tijdelijke aanduiding voor datum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defRPr>
            </a:lvl1pPr>
          </a:lstStyle>
          <a:p>
            <a:pPr>
              <a:defRPr/>
            </a:pPr>
            <a:fld id="{3B28A0D4-D6DB-4E43-8976-0F5B8DDCCB7D}" type="datetimeFigureOut">
              <a:rPr lang="nl-NL"/>
              <a:pPr>
                <a:defRPr/>
              </a:pPr>
              <a:t>15-3-2016</a:t>
            </a:fld>
            <a:endParaRPr lang="nl-NL"/>
          </a:p>
        </p:txBody>
      </p:sp>
      <p:sp>
        <p:nvSpPr>
          <p:cNvPr id="3" name="Tijdelijke aanduiding voor voettekst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defRPr>
            </a:lvl1pPr>
          </a:lstStyle>
          <a:p>
            <a:pPr>
              <a:defRPr/>
            </a:pPr>
            <a:endParaRPr lang="nl-NL"/>
          </a:p>
        </p:txBody>
      </p:sp>
      <p:sp>
        <p:nvSpPr>
          <p:cNvPr id="7" name="Rechte verbindingslijn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9" name="Rechte verbindingslijn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 name="Rechthoek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hte verbindingslijn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Ova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Tijdelijke aanduiding voor dianummer 22"/>
          <p:cNvSpPr>
            <a:spLocks noGrp="1"/>
          </p:cNvSpPr>
          <p:nvPr>
            <p:ph type="sldNum" sz="quarter" idx="4"/>
          </p:nvPr>
        </p:nvSpPr>
        <p:spPr>
          <a:xfrm>
            <a:off x="8129588" y="5734050"/>
            <a:ext cx="609600" cy="520700"/>
          </a:xfrm>
          <a:prstGeom prst="rect">
            <a:avLst/>
          </a:prstGeom>
        </p:spPr>
        <p:txBody>
          <a:bodyPr vert="horz" anchor="ctr"/>
          <a:lstStyle>
            <a:lvl1pPr algn="ctr" eaLnBrk="1" fontAlgn="auto" latinLnBrk="0" hangingPunct="1">
              <a:spcBef>
                <a:spcPts val="0"/>
              </a:spcBef>
              <a:spcAft>
                <a:spcPts val="0"/>
              </a:spcAft>
              <a:defRPr kumimoji="0" sz="1400" b="1">
                <a:solidFill>
                  <a:srgbClr val="FFFFFF"/>
                </a:solidFill>
                <a:latin typeface="+mn-lt"/>
              </a:defRPr>
            </a:lvl1pPr>
          </a:lstStyle>
          <a:p>
            <a:pPr>
              <a:defRPr/>
            </a:pPr>
            <a:fld id="{FEB0C66D-B7F1-437C-BC33-3B9BF55EF297}" type="slidenum">
              <a:rPr lang="nl-NL"/>
              <a:pPr>
                <a:defRPr/>
              </a:pPr>
              <a:t>‹nr.›</a:t>
            </a:fld>
            <a:endParaRPr lang="nl-NL"/>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0" r:id="rId5"/>
    <p:sldLayoutId id="2147483675" r:id="rId6"/>
    <p:sldLayoutId id="2147483669" r:id="rId7"/>
    <p:sldLayoutId id="2147483676" r:id="rId8"/>
    <p:sldLayoutId id="2147483677" r:id="rId9"/>
    <p:sldLayoutId id="2147483668" r:id="rId10"/>
    <p:sldLayoutId id="2147483667"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2AA0DF"/>
        </a:buClr>
        <a:buSzPct val="60000"/>
        <a:buFont typeface="Wingdings" pitchFamily="2" charset="2"/>
        <a:buChar char=""/>
        <a:defRPr sz="2400"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ADD7FE"/>
        </a:buClr>
        <a:buSzPct val="60000"/>
        <a:buFont typeface="Wingdings" pitchFamily="2" charset="2"/>
        <a:buChar char=""/>
        <a:defRPr sz="2000"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0C2E6"/>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2286000" y="3124200"/>
            <a:ext cx="6172200" cy="1893888"/>
          </a:xfrm>
        </p:spPr>
        <p:txBody>
          <a:bodyPr/>
          <a:lstStyle/>
          <a:p>
            <a:pPr eaLnBrk="1" fontAlgn="auto" hangingPunct="1">
              <a:spcAft>
                <a:spcPts val="0"/>
              </a:spcAft>
              <a:defRPr/>
            </a:pPr>
            <a:r>
              <a:rPr lang="nl-NL" sz="3600" dirty="0" smtClean="0">
                <a:latin typeface="Calibri" pitchFamily="34" charset="0"/>
                <a:cs typeface="Calibri" pitchFamily="34" charset="0"/>
              </a:rPr>
              <a:t>Therapeutisch milieu</a:t>
            </a:r>
            <a:r>
              <a:rPr lang="nl-NL" sz="3600" smtClean="0">
                <a:latin typeface="Calibri" pitchFamily="34" charset="0"/>
                <a:cs typeface="Calibri" pitchFamily="34" charset="0"/>
              </a:rPr>
              <a:t/>
            </a:r>
            <a:br>
              <a:rPr lang="nl-NL" sz="3600" smtClean="0">
                <a:latin typeface="Calibri" pitchFamily="34" charset="0"/>
                <a:cs typeface="Calibri" pitchFamily="34" charset="0"/>
              </a:rPr>
            </a:br>
            <a:endParaRPr lang="nl-NL" sz="3600" dirty="0">
              <a:latin typeface="Calibri" pitchFamily="34" charset="0"/>
              <a:cs typeface="Calibri" pitchFamily="34" charset="0"/>
            </a:endParaRPr>
          </a:p>
        </p:txBody>
      </p:sp>
      <p:sp>
        <p:nvSpPr>
          <p:cNvPr id="15362" name="Ondertitel 2"/>
          <p:cNvSpPr>
            <a:spLocks noGrp="1"/>
          </p:cNvSpPr>
          <p:nvPr>
            <p:ph type="subTitle" idx="1"/>
          </p:nvPr>
        </p:nvSpPr>
        <p:spPr>
          <a:xfrm>
            <a:off x="2286000" y="5003800"/>
            <a:ext cx="6172200" cy="1371600"/>
          </a:xfrm>
        </p:spPr>
        <p:txBody>
          <a:bodyPr/>
          <a:lstStyle/>
          <a:p>
            <a:pPr eaLnBrk="1" hangingPunct="1"/>
            <a:r>
              <a:rPr lang="nl-NL" dirty="0" smtClean="0">
                <a:latin typeface="Calibri" pitchFamily="34" charset="0"/>
              </a:rPr>
              <a:t>Scholing Niet aangeboren hersenletsel</a:t>
            </a:r>
          </a:p>
        </p:txBody>
      </p:sp>
      <p:pic>
        <p:nvPicPr>
          <p:cNvPr id="15363" name="Afbeelding 3" descr="http://www.huisstijlmbo.nl/uploads/roc/users/Utrecht/MBO%20Utrecht%20CORPORATE%20logo.jpg"/>
          <p:cNvPicPr>
            <a:picLocks noChangeAspect="1" noChangeArrowheads="1"/>
          </p:cNvPicPr>
          <p:nvPr/>
        </p:nvPicPr>
        <p:blipFill>
          <a:blip r:embed="rId2"/>
          <a:srcRect/>
          <a:stretch>
            <a:fillRect/>
          </a:stretch>
        </p:blipFill>
        <p:spPr bwMode="auto">
          <a:xfrm>
            <a:off x="6948488" y="333375"/>
            <a:ext cx="1701800" cy="1295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sz="quarter" idx="1"/>
          </p:nvPr>
        </p:nvSpPr>
        <p:spPr/>
        <p:txBody>
          <a:bodyPr/>
          <a:lstStyle/>
          <a:p>
            <a:r>
              <a:rPr lang="nl-NL" dirty="0" smtClean="0">
                <a:latin typeface="Calibri" panose="020F0502020204030204" pitchFamily="34" charset="0"/>
              </a:rPr>
              <a:t>Gesprekvaardigheden:</a:t>
            </a:r>
          </a:p>
          <a:p>
            <a:pPr lvl="1"/>
            <a:r>
              <a:rPr lang="nl-NL" dirty="0" smtClean="0">
                <a:latin typeface="Calibri" panose="020F0502020204030204" pitchFamily="34" charset="0"/>
              </a:rPr>
              <a:t>Eenduidig volgens de 5 k’s</a:t>
            </a:r>
          </a:p>
          <a:p>
            <a:pPr lvl="2"/>
            <a:r>
              <a:rPr lang="nl-NL" sz="2000" dirty="0" smtClean="0">
                <a:latin typeface="Calibri" panose="020F0502020204030204" pitchFamily="34" charset="0"/>
              </a:rPr>
              <a:t>Kort, </a:t>
            </a:r>
            <a:r>
              <a:rPr lang="nl-NL" sz="2000" dirty="0" err="1" smtClean="0">
                <a:latin typeface="Calibri" panose="020F0502020204030204" pitchFamily="34" charset="0"/>
              </a:rPr>
              <a:t>konkreet</a:t>
            </a:r>
            <a:r>
              <a:rPr lang="nl-NL" sz="2000" dirty="0" smtClean="0">
                <a:latin typeface="Calibri" panose="020F0502020204030204" pitchFamily="34" charset="0"/>
              </a:rPr>
              <a:t>, </a:t>
            </a:r>
            <a:r>
              <a:rPr lang="nl-NL" sz="2000" dirty="0" err="1" smtClean="0">
                <a:latin typeface="Calibri" panose="020F0502020204030204" pitchFamily="34" charset="0"/>
              </a:rPr>
              <a:t>kontinu</a:t>
            </a:r>
            <a:r>
              <a:rPr lang="nl-NL" sz="2000" dirty="0" smtClean="0">
                <a:latin typeface="Calibri" panose="020F0502020204030204" pitchFamily="34" charset="0"/>
              </a:rPr>
              <a:t>, </a:t>
            </a:r>
            <a:r>
              <a:rPr lang="nl-NL" sz="2000" dirty="0" err="1" smtClean="0">
                <a:latin typeface="Calibri" panose="020F0502020204030204" pitchFamily="34" charset="0"/>
              </a:rPr>
              <a:t>konsekwent</a:t>
            </a:r>
            <a:r>
              <a:rPr lang="nl-NL" sz="2000" dirty="0" smtClean="0">
                <a:latin typeface="Calibri" panose="020F0502020204030204" pitchFamily="34" charset="0"/>
              </a:rPr>
              <a:t>, </a:t>
            </a:r>
            <a:r>
              <a:rPr lang="nl-NL" sz="2000" dirty="0" err="1" smtClean="0">
                <a:latin typeface="Calibri" panose="020F0502020204030204" pitchFamily="34" charset="0"/>
              </a:rPr>
              <a:t>kreatief</a:t>
            </a:r>
            <a:endParaRPr lang="nl-NL" sz="2000" dirty="0" smtClean="0">
              <a:latin typeface="Calibri" panose="020F0502020204030204" pitchFamily="34" charset="0"/>
            </a:endParaRPr>
          </a:p>
          <a:p>
            <a:pPr lvl="1"/>
            <a:r>
              <a:rPr lang="nl-NL" dirty="0" smtClean="0">
                <a:latin typeface="Calibri" panose="020F0502020204030204" pitchFamily="34" charset="0"/>
              </a:rPr>
              <a:t>Stimuleren zonder dwingen</a:t>
            </a:r>
          </a:p>
          <a:p>
            <a:pPr lvl="1"/>
            <a:r>
              <a:rPr lang="nl-NL" dirty="0" smtClean="0">
                <a:latin typeface="Calibri" panose="020F0502020204030204" pitchFamily="34" charset="0"/>
              </a:rPr>
              <a:t>Corrigeren zonder kleineren</a:t>
            </a:r>
          </a:p>
          <a:p>
            <a:pPr lvl="1"/>
            <a:r>
              <a:rPr lang="nl-NL" dirty="0" smtClean="0">
                <a:latin typeface="Calibri" panose="020F0502020204030204" pitchFamily="34" charset="0"/>
              </a:rPr>
              <a:t>Niet primair reageren maar secundair</a:t>
            </a:r>
          </a:p>
          <a:p>
            <a:pPr lvl="1"/>
            <a:r>
              <a:rPr lang="nl-NL" dirty="0" smtClean="0">
                <a:latin typeface="Calibri" panose="020F0502020204030204" pitchFamily="34" charset="0"/>
              </a:rPr>
              <a:t>Afstand versus betrokkenheid kunnen hanteren</a:t>
            </a:r>
            <a:endParaRPr lang="nl-NL" dirty="0">
              <a:latin typeface="Calibri" panose="020F0502020204030204" pitchFamily="34" charset="0"/>
            </a:endParaRPr>
          </a:p>
        </p:txBody>
      </p:sp>
    </p:spTree>
    <p:extLst>
      <p:ext uri="{BB962C8B-B14F-4D97-AF65-F5344CB8AC3E}">
        <p14:creationId xmlns:p14="http://schemas.microsoft.com/office/powerpoint/2010/main" val="35438263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latin typeface="Calibri" panose="020F0502020204030204" pitchFamily="34" charset="0"/>
            </a:endParaRPr>
          </a:p>
        </p:txBody>
      </p:sp>
      <p:sp>
        <p:nvSpPr>
          <p:cNvPr id="3" name="Tijdelijke aanduiding voor inhoud 2"/>
          <p:cNvSpPr>
            <a:spLocks noGrp="1"/>
          </p:cNvSpPr>
          <p:nvPr>
            <p:ph sz="quarter" idx="1"/>
          </p:nvPr>
        </p:nvSpPr>
        <p:spPr/>
        <p:txBody>
          <a:bodyPr/>
          <a:lstStyle/>
          <a:p>
            <a:r>
              <a:rPr lang="nl-NL" b="1" dirty="0" smtClean="0">
                <a:latin typeface="Calibri" panose="020F0502020204030204" pitchFamily="34" charset="0"/>
              </a:rPr>
              <a:t>Neuropsychologische revalidatie</a:t>
            </a:r>
          </a:p>
          <a:p>
            <a:pPr lvl="1"/>
            <a:r>
              <a:rPr lang="nl-NL" dirty="0" smtClean="0">
                <a:latin typeface="Calibri" panose="020F0502020204030204" pitchFamily="34" charset="0"/>
              </a:rPr>
              <a:t>de behandeling </a:t>
            </a:r>
            <a:r>
              <a:rPr lang="nl-NL" dirty="0">
                <a:latin typeface="Calibri" panose="020F0502020204030204" pitchFamily="34" charset="0"/>
              </a:rPr>
              <a:t>van patiënten met cognitieve, emotionele, sociale en/of gedragsmatige </a:t>
            </a:r>
            <a:r>
              <a:rPr lang="nl-NL" dirty="0" smtClean="0">
                <a:latin typeface="Calibri" panose="020F0502020204030204" pitchFamily="34" charset="0"/>
              </a:rPr>
              <a:t>gevolgen </a:t>
            </a:r>
            <a:r>
              <a:rPr lang="nl-NL" dirty="0">
                <a:latin typeface="Calibri" panose="020F0502020204030204" pitchFamily="34" charset="0"/>
              </a:rPr>
              <a:t>van hersenletsel en/of behandeling van het systeem van deze patiënten, gericht op </a:t>
            </a:r>
            <a:r>
              <a:rPr lang="nl-NL" dirty="0" smtClean="0">
                <a:latin typeface="Calibri" panose="020F0502020204030204" pitchFamily="34" charset="0"/>
              </a:rPr>
              <a:t>het </a:t>
            </a:r>
            <a:r>
              <a:rPr lang="nl-NL" dirty="0">
                <a:latin typeface="Calibri" panose="020F0502020204030204" pitchFamily="34" charset="0"/>
              </a:rPr>
              <a:t>zo goed mogelijk leren omgaan met deze </a:t>
            </a:r>
            <a:r>
              <a:rPr lang="nl-NL" dirty="0" smtClean="0">
                <a:latin typeface="Calibri" panose="020F0502020204030204" pitchFamily="34" charset="0"/>
              </a:rPr>
              <a:t>gevolgen</a:t>
            </a:r>
          </a:p>
          <a:p>
            <a:pPr lvl="1"/>
            <a:r>
              <a:rPr lang="nl-NL" dirty="0">
                <a:latin typeface="Calibri" panose="020F0502020204030204" pitchFamily="34" charset="0"/>
              </a:rPr>
              <a:t>Specifiek op het </a:t>
            </a:r>
            <a:r>
              <a:rPr lang="nl-NL" dirty="0" smtClean="0">
                <a:latin typeface="Calibri" panose="020F0502020204030204" pitchFamily="34" charset="0"/>
              </a:rPr>
              <a:t>cognitief functioneren </a:t>
            </a:r>
            <a:r>
              <a:rPr lang="nl-NL" dirty="0">
                <a:latin typeface="Calibri" panose="020F0502020204030204" pitchFamily="34" charset="0"/>
              </a:rPr>
              <a:t>gerichte interventies worden samengevat met de term </a:t>
            </a:r>
            <a:r>
              <a:rPr lang="nl-NL" dirty="0" smtClean="0">
                <a:latin typeface="Calibri" panose="020F0502020204030204" pitchFamily="34" charset="0"/>
              </a:rPr>
              <a:t>cognitieve revalidatie</a:t>
            </a:r>
            <a:endParaRPr lang="nl-NL" dirty="0">
              <a:latin typeface="Calibri" panose="020F0502020204030204" pitchFamily="34" charset="0"/>
            </a:endParaRPr>
          </a:p>
          <a:p>
            <a:pPr lvl="1"/>
            <a:r>
              <a:rPr lang="nl-NL" dirty="0" err="1" smtClean="0">
                <a:latin typeface="Calibri" panose="020F0502020204030204" pitchFamily="34" charset="0"/>
              </a:rPr>
              <a:t>Psycho</a:t>
            </a:r>
            <a:r>
              <a:rPr lang="nl-NL" dirty="0" smtClean="0">
                <a:latin typeface="Calibri" panose="020F0502020204030204" pitchFamily="34" charset="0"/>
              </a:rPr>
              <a:t>-educatie</a:t>
            </a:r>
          </a:p>
          <a:p>
            <a:pPr lvl="1"/>
            <a:r>
              <a:rPr lang="nl-NL" dirty="0" smtClean="0">
                <a:latin typeface="Calibri" panose="020F0502020204030204" pitchFamily="34" charset="0"/>
              </a:rPr>
              <a:t>Vaardigheidstraining gericht op het leren omgaan met beperkingen</a:t>
            </a:r>
          </a:p>
          <a:p>
            <a:pPr lvl="1"/>
            <a:r>
              <a:rPr lang="nl-NL" dirty="0" smtClean="0">
                <a:latin typeface="Calibri" panose="020F0502020204030204" pitchFamily="34" charset="0"/>
              </a:rPr>
              <a:t>Toepassen in het dagelijkse leven</a:t>
            </a:r>
          </a:p>
        </p:txBody>
      </p:sp>
    </p:spTree>
    <p:extLst>
      <p:ext uri="{BB962C8B-B14F-4D97-AF65-F5344CB8AC3E}">
        <p14:creationId xmlns:p14="http://schemas.microsoft.com/office/powerpoint/2010/main" val="680453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sp>
        <p:nvSpPr>
          <p:cNvPr id="3" name="Tijdelijke aanduiding voor inhoud 2"/>
          <p:cNvSpPr>
            <a:spLocks noGrp="1"/>
          </p:cNvSpPr>
          <p:nvPr>
            <p:ph sz="quarter" idx="1"/>
          </p:nvPr>
        </p:nvSpPr>
        <p:spPr/>
        <p:txBody>
          <a:bodyPr/>
          <a:lstStyle/>
          <a:p>
            <a:r>
              <a:rPr lang="nl-NL" b="1" dirty="0" smtClean="0">
                <a:latin typeface="Calibri" panose="020F0502020204030204" pitchFamily="34" charset="0"/>
              </a:rPr>
              <a:t>Oplossingsgericht werken</a:t>
            </a:r>
          </a:p>
          <a:p>
            <a:r>
              <a:rPr lang="nl-NL" dirty="0" smtClean="0">
                <a:latin typeface="Calibri" panose="020F0502020204030204" pitchFamily="34" charset="0"/>
              </a:rPr>
              <a:t>Uitgangspunt: mogelijkheden van de zorgvrager benutten</a:t>
            </a:r>
          </a:p>
          <a:p>
            <a:r>
              <a:rPr lang="nl-NL" dirty="0" smtClean="0">
                <a:latin typeface="Calibri" panose="020F0502020204030204" pitchFamily="34" charset="0"/>
              </a:rPr>
              <a:t>Er zijn geen problemen maar oplossingen</a:t>
            </a:r>
          </a:p>
          <a:p>
            <a:endParaRPr lang="nl-NL" dirty="0">
              <a:latin typeface="Calibri" panose="020F0502020204030204" pitchFamily="34" charset="0"/>
            </a:endParaRPr>
          </a:p>
        </p:txBody>
      </p:sp>
      <p:graphicFrame>
        <p:nvGraphicFramePr>
          <p:cNvPr id="4" name="Tabel 3"/>
          <p:cNvGraphicFramePr>
            <a:graphicFrameLocks noGrp="1"/>
          </p:cNvGraphicFramePr>
          <p:nvPr>
            <p:extLst>
              <p:ext uri="{D42A27DB-BD31-4B8C-83A1-F6EECF244321}">
                <p14:modId xmlns:p14="http://schemas.microsoft.com/office/powerpoint/2010/main" val="84361960"/>
              </p:ext>
            </p:extLst>
          </p:nvPr>
        </p:nvGraphicFramePr>
        <p:xfrm>
          <a:off x="971600" y="3501008"/>
          <a:ext cx="7128792" cy="3134360"/>
        </p:xfrm>
        <a:graphic>
          <a:graphicData uri="http://schemas.openxmlformats.org/drawingml/2006/table">
            <a:tbl>
              <a:tblPr firstRow="1" bandRow="1">
                <a:tableStyleId>{5C22544A-7EE6-4342-B048-85BDC9FD1C3A}</a:tableStyleId>
              </a:tblPr>
              <a:tblGrid>
                <a:gridCol w="3564396"/>
                <a:gridCol w="3564396"/>
              </a:tblGrid>
              <a:tr h="370840">
                <a:tc>
                  <a:txBody>
                    <a:bodyPr/>
                    <a:lstStyle/>
                    <a:p>
                      <a:r>
                        <a:rPr lang="nl-NL" dirty="0" smtClean="0">
                          <a:latin typeface="Calibri" panose="020F0502020204030204" pitchFamily="34" charset="0"/>
                        </a:rPr>
                        <a:t>probleemgericht</a:t>
                      </a:r>
                      <a:endParaRPr lang="nl-NL" dirty="0">
                        <a:latin typeface="Calibri" panose="020F0502020204030204" pitchFamily="34" charset="0"/>
                      </a:endParaRPr>
                    </a:p>
                  </a:txBody>
                  <a:tcPr/>
                </a:tc>
                <a:tc>
                  <a:txBody>
                    <a:bodyPr/>
                    <a:lstStyle/>
                    <a:p>
                      <a:r>
                        <a:rPr lang="nl-NL" dirty="0" smtClean="0">
                          <a:latin typeface="Calibri" panose="020F0502020204030204" pitchFamily="34" charset="0"/>
                        </a:rPr>
                        <a:t>oplossingsgericht</a:t>
                      </a:r>
                      <a:endParaRPr lang="nl-NL" dirty="0">
                        <a:latin typeface="Calibri" panose="020F0502020204030204" pitchFamily="34" charset="0"/>
                      </a:endParaRPr>
                    </a:p>
                  </a:txBody>
                  <a:tcPr/>
                </a:tc>
              </a:tr>
              <a:tr h="370840">
                <a:tc>
                  <a:txBody>
                    <a:bodyPr/>
                    <a:lstStyle/>
                    <a:p>
                      <a:r>
                        <a:rPr lang="nl-NL" dirty="0" smtClean="0">
                          <a:latin typeface="Calibri" panose="020F0502020204030204" pitchFamily="34" charset="0"/>
                        </a:rPr>
                        <a:t>Probleem</a:t>
                      </a:r>
                      <a:r>
                        <a:rPr lang="nl-NL" baseline="0" dirty="0" smtClean="0">
                          <a:latin typeface="Calibri" panose="020F0502020204030204" pitchFamily="34" charset="0"/>
                        </a:rPr>
                        <a:t> (ongewenst gedrag)</a:t>
                      </a:r>
                      <a:endParaRPr lang="nl-NL" dirty="0">
                        <a:latin typeface="Calibri" panose="020F0502020204030204" pitchFamily="34" charset="0"/>
                      </a:endParaRPr>
                    </a:p>
                  </a:txBody>
                  <a:tcPr/>
                </a:tc>
                <a:tc>
                  <a:txBody>
                    <a:bodyPr/>
                    <a:lstStyle/>
                    <a:p>
                      <a:r>
                        <a:rPr lang="nl-NL" dirty="0" smtClean="0">
                          <a:latin typeface="Calibri" panose="020F0502020204030204" pitchFamily="34" charset="0"/>
                        </a:rPr>
                        <a:t>Gewenste toekomst (gewenst gedrag)</a:t>
                      </a:r>
                      <a:endParaRPr lang="nl-NL" dirty="0">
                        <a:latin typeface="Calibri" panose="020F0502020204030204" pitchFamily="34" charset="0"/>
                      </a:endParaRPr>
                    </a:p>
                  </a:txBody>
                  <a:tcPr/>
                </a:tc>
              </a:tr>
              <a:tr h="370840">
                <a:tc>
                  <a:txBody>
                    <a:bodyPr/>
                    <a:lstStyle/>
                    <a:p>
                      <a:r>
                        <a:rPr lang="nl-NL" dirty="0" smtClean="0">
                          <a:latin typeface="Calibri" panose="020F0502020204030204" pitchFamily="34" charset="0"/>
                        </a:rPr>
                        <a:t>Behandelaar</a:t>
                      </a:r>
                      <a:r>
                        <a:rPr lang="nl-NL" baseline="0" dirty="0" smtClean="0">
                          <a:latin typeface="Calibri" panose="020F0502020204030204" pitchFamily="34" charset="0"/>
                        </a:rPr>
                        <a:t> is expert</a:t>
                      </a:r>
                      <a:endParaRPr lang="nl-NL" dirty="0">
                        <a:latin typeface="Calibri" panose="020F0502020204030204" pitchFamily="34" charset="0"/>
                      </a:endParaRPr>
                    </a:p>
                  </a:txBody>
                  <a:tcPr/>
                </a:tc>
                <a:tc>
                  <a:txBody>
                    <a:bodyPr/>
                    <a:lstStyle/>
                    <a:p>
                      <a:r>
                        <a:rPr lang="nl-NL" dirty="0" smtClean="0">
                          <a:latin typeface="Calibri" panose="020F0502020204030204" pitchFamily="34" charset="0"/>
                        </a:rPr>
                        <a:t>Zorgvrager is expert</a:t>
                      </a:r>
                      <a:endParaRPr lang="nl-NL" dirty="0">
                        <a:latin typeface="Calibri" panose="020F0502020204030204" pitchFamily="34" charset="0"/>
                      </a:endParaRPr>
                    </a:p>
                  </a:txBody>
                  <a:tcPr/>
                </a:tc>
              </a:tr>
              <a:tr h="370840">
                <a:tc>
                  <a:txBody>
                    <a:bodyPr/>
                    <a:lstStyle/>
                    <a:p>
                      <a:r>
                        <a:rPr lang="nl-NL" dirty="0" smtClean="0">
                          <a:latin typeface="Calibri" panose="020F0502020204030204" pitchFamily="34" charset="0"/>
                        </a:rPr>
                        <a:t>Doe/denk</a:t>
                      </a:r>
                      <a:r>
                        <a:rPr lang="nl-NL" baseline="0" dirty="0" smtClean="0">
                          <a:latin typeface="Calibri" panose="020F0502020204030204" pitchFamily="34" charset="0"/>
                        </a:rPr>
                        <a:t> anders</a:t>
                      </a:r>
                      <a:endParaRPr lang="nl-NL" dirty="0">
                        <a:latin typeface="Calibri" panose="020F0502020204030204" pitchFamily="34" charset="0"/>
                      </a:endParaRPr>
                    </a:p>
                  </a:txBody>
                  <a:tcPr/>
                </a:tc>
                <a:tc>
                  <a:txBody>
                    <a:bodyPr/>
                    <a:lstStyle/>
                    <a:p>
                      <a:r>
                        <a:rPr lang="nl-NL" dirty="0" smtClean="0">
                          <a:latin typeface="Calibri" panose="020F0502020204030204" pitchFamily="34" charset="0"/>
                        </a:rPr>
                        <a:t>Ga door;</a:t>
                      </a:r>
                      <a:r>
                        <a:rPr lang="nl-NL" baseline="0" dirty="0" smtClean="0">
                          <a:latin typeface="Calibri" panose="020F0502020204030204" pitchFamily="34" charset="0"/>
                        </a:rPr>
                        <a:t> doe wat werkt</a:t>
                      </a:r>
                      <a:endParaRPr lang="nl-NL" dirty="0">
                        <a:latin typeface="Calibri" panose="020F0502020204030204" pitchFamily="34" charset="0"/>
                      </a:endParaRPr>
                    </a:p>
                  </a:txBody>
                  <a:tcPr/>
                </a:tc>
              </a:tr>
              <a:tr h="370840">
                <a:tc>
                  <a:txBody>
                    <a:bodyPr/>
                    <a:lstStyle/>
                    <a:p>
                      <a:r>
                        <a:rPr lang="nl-NL" dirty="0" smtClean="0">
                          <a:latin typeface="Calibri" panose="020F0502020204030204" pitchFamily="34" charset="0"/>
                        </a:rPr>
                        <a:t>Samenwerking; zorgvrager heeft een beperkte rol</a:t>
                      </a:r>
                      <a:endParaRPr lang="nl-NL" dirty="0">
                        <a:latin typeface="Calibri" panose="020F0502020204030204" pitchFamily="34" charset="0"/>
                      </a:endParaRPr>
                    </a:p>
                  </a:txBody>
                  <a:tcPr/>
                </a:tc>
                <a:tc>
                  <a:txBody>
                    <a:bodyPr/>
                    <a:lstStyle/>
                    <a:p>
                      <a:r>
                        <a:rPr lang="nl-NL" dirty="0" smtClean="0">
                          <a:latin typeface="Calibri" panose="020F0502020204030204" pitchFamily="34" charset="0"/>
                        </a:rPr>
                        <a:t>Samenwerking: zorgvrager heeft een centrale rol</a:t>
                      </a:r>
                      <a:endParaRPr lang="nl-NL" dirty="0">
                        <a:latin typeface="Calibri" panose="020F0502020204030204" pitchFamily="34" charset="0"/>
                      </a:endParaRPr>
                    </a:p>
                  </a:txBody>
                  <a:tcPr/>
                </a:tc>
              </a:tr>
              <a:tr h="370840">
                <a:tc>
                  <a:txBody>
                    <a:bodyPr/>
                    <a:lstStyle/>
                    <a:p>
                      <a:r>
                        <a:rPr lang="nl-NL" dirty="0" smtClean="0">
                          <a:latin typeface="Calibri" panose="020F0502020204030204" pitchFamily="34" charset="0"/>
                        </a:rPr>
                        <a:t>Ziekte-inzicht</a:t>
                      </a:r>
                      <a:r>
                        <a:rPr lang="nl-NL" baseline="0" dirty="0" smtClean="0">
                          <a:latin typeface="Calibri" panose="020F0502020204030204" pitchFamily="34" charset="0"/>
                        </a:rPr>
                        <a:t> noodzakelijk</a:t>
                      </a:r>
                      <a:endParaRPr lang="nl-NL" dirty="0">
                        <a:latin typeface="Calibri" panose="020F0502020204030204" pitchFamily="34" charset="0"/>
                      </a:endParaRPr>
                    </a:p>
                  </a:txBody>
                  <a:tcPr/>
                </a:tc>
                <a:tc>
                  <a:txBody>
                    <a:bodyPr/>
                    <a:lstStyle/>
                    <a:p>
                      <a:r>
                        <a:rPr lang="nl-NL" dirty="0" smtClean="0">
                          <a:latin typeface="Calibri" panose="020F0502020204030204" pitchFamily="34" charset="0"/>
                        </a:rPr>
                        <a:t>Ziekte-inzicht niet noodzakelijk</a:t>
                      </a:r>
                      <a:endParaRPr lang="nl-NL" dirty="0">
                        <a:latin typeface="Calibri" panose="020F0502020204030204" pitchFamily="34" charset="0"/>
                      </a:endParaRPr>
                    </a:p>
                  </a:txBody>
                  <a:tcPr/>
                </a:tc>
              </a:tr>
              <a:tr h="370840">
                <a:tc>
                  <a:txBody>
                    <a:bodyPr/>
                    <a:lstStyle/>
                    <a:p>
                      <a:r>
                        <a:rPr lang="nl-NL" dirty="0" smtClean="0">
                          <a:latin typeface="Calibri" panose="020F0502020204030204" pitchFamily="34" charset="0"/>
                        </a:rPr>
                        <a:t>Adviezen </a:t>
                      </a:r>
                      <a:endParaRPr lang="nl-NL" dirty="0">
                        <a:latin typeface="Calibri" panose="020F0502020204030204" pitchFamily="34" charset="0"/>
                      </a:endParaRPr>
                    </a:p>
                  </a:txBody>
                  <a:tcPr/>
                </a:tc>
                <a:tc>
                  <a:txBody>
                    <a:bodyPr/>
                    <a:lstStyle/>
                    <a:p>
                      <a:r>
                        <a:rPr lang="nl-NL" dirty="0" smtClean="0">
                          <a:latin typeface="Calibri" panose="020F0502020204030204" pitchFamily="34" charset="0"/>
                        </a:rPr>
                        <a:t>Vragen </a:t>
                      </a:r>
                      <a:endParaRPr lang="nl-NL" dirty="0">
                        <a:latin typeface="Calibri" panose="020F0502020204030204" pitchFamily="34" charset="0"/>
                      </a:endParaRPr>
                    </a:p>
                  </a:txBody>
                  <a:tcPr/>
                </a:tc>
              </a:tr>
            </a:tbl>
          </a:graphicData>
        </a:graphic>
      </p:graphicFrame>
    </p:spTree>
    <p:extLst>
      <p:ext uri="{BB962C8B-B14F-4D97-AF65-F5344CB8AC3E}">
        <p14:creationId xmlns:p14="http://schemas.microsoft.com/office/powerpoint/2010/main" val="23968618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sz="quarter" idx="1"/>
          </p:nvPr>
        </p:nvSpPr>
        <p:spPr/>
        <p:txBody>
          <a:bodyPr/>
          <a:lstStyle/>
          <a:p>
            <a:r>
              <a:rPr lang="nl-NL" dirty="0" smtClean="0">
                <a:latin typeface="Calibri" panose="020F0502020204030204" pitchFamily="34" charset="0"/>
              </a:rPr>
              <a:t>Wat zou je willen bereiken?</a:t>
            </a:r>
          </a:p>
          <a:p>
            <a:r>
              <a:rPr lang="nl-NL" dirty="0" smtClean="0">
                <a:latin typeface="Calibri" panose="020F0502020204030204" pitchFamily="34" charset="0"/>
              </a:rPr>
              <a:t>Wat werkt al in de goede richting?</a:t>
            </a:r>
          </a:p>
          <a:p>
            <a:r>
              <a:rPr lang="nl-NL" dirty="0" smtClean="0">
                <a:latin typeface="Calibri" panose="020F0502020204030204" pitchFamily="34" charset="0"/>
              </a:rPr>
              <a:t>Wanneer is het probleem er niet of minder (vragen naar uitzonderingen)?</a:t>
            </a:r>
          </a:p>
          <a:p>
            <a:r>
              <a:rPr lang="nl-NL" dirty="0" smtClean="0">
                <a:latin typeface="Calibri" panose="020F0502020204030204" pitchFamily="34" charset="0"/>
              </a:rPr>
              <a:t>Hoe lukt dat?</a:t>
            </a:r>
          </a:p>
          <a:p>
            <a:pPr marL="0" indent="0">
              <a:buNone/>
            </a:pPr>
            <a:endParaRPr lang="nl-NL" dirty="0">
              <a:latin typeface="Calibri" panose="020F0502020204030204" pitchFamily="34" charset="0"/>
            </a:endParaRPr>
          </a:p>
        </p:txBody>
      </p:sp>
    </p:spTree>
    <p:extLst>
      <p:ext uri="{BB962C8B-B14F-4D97-AF65-F5344CB8AC3E}">
        <p14:creationId xmlns:p14="http://schemas.microsoft.com/office/powerpoint/2010/main" val="30676920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sp>
        <p:nvSpPr>
          <p:cNvPr id="3" name="Tijdelijke aanduiding voor inhoud 2"/>
          <p:cNvSpPr>
            <a:spLocks noGrp="1"/>
          </p:cNvSpPr>
          <p:nvPr>
            <p:ph sz="quarter" idx="1"/>
          </p:nvPr>
        </p:nvSpPr>
        <p:spPr/>
        <p:txBody>
          <a:bodyPr/>
          <a:lstStyle/>
          <a:p>
            <a:r>
              <a:rPr lang="nl-NL" b="1" dirty="0" smtClean="0">
                <a:latin typeface="Calibri" panose="020F0502020204030204" pitchFamily="34" charset="0"/>
              </a:rPr>
              <a:t>Boks – bant (Martin Appelo)</a:t>
            </a:r>
          </a:p>
          <a:p>
            <a:r>
              <a:rPr lang="nl-NL" dirty="0" smtClean="0">
                <a:latin typeface="Calibri" panose="020F0502020204030204" pitchFamily="34" charset="0"/>
              </a:rPr>
              <a:t>Boks; gebaseerd op macht; hoog EE (</a:t>
            </a:r>
            <a:r>
              <a:rPr lang="nl-NL" dirty="0" err="1" smtClean="0">
                <a:latin typeface="Calibri" panose="020F0502020204030204" pitchFamily="34" charset="0"/>
              </a:rPr>
              <a:t>expressed</a:t>
            </a:r>
            <a:r>
              <a:rPr lang="nl-NL" dirty="0" smtClean="0">
                <a:latin typeface="Calibri" panose="020F0502020204030204" pitchFamily="34" charset="0"/>
              </a:rPr>
              <a:t> </a:t>
            </a:r>
            <a:r>
              <a:rPr lang="nl-NL" dirty="0" err="1" smtClean="0">
                <a:latin typeface="Calibri" panose="020F0502020204030204" pitchFamily="34" charset="0"/>
              </a:rPr>
              <a:t>emotions</a:t>
            </a:r>
            <a:r>
              <a:rPr lang="nl-NL" dirty="0" smtClean="0">
                <a:latin typeface="Calibri" panose="020F0502020204030204" pitchFamily="34" charset="0"/>
              </a:rPr>
              <a:t>)</a:t>
            </a:r>
          </a:p>
          <a:p>
            <a:pPr lvl="1"/>
            <a:r>
              <a:rPr lang="nl-NL" dirty="0" smtClean="0">
                <a:latin typeface="Calibri" panose="020F0502020204030204" pitchFamily="34" charset="0"/>
              </a:rPr>
              <a:t>Betutteling</a:t>
            </a:r>
          </a:p>
          <a:p>
            <a:pPr lvl="1"/>
            <a:r>
              <a:rPr lang="nl-NL" dirty="0" err="1" smtClean="0">
                <a:latin typeface="Calibri" panose="020F0502020204030204" pitchFamily="34" charset="0"/>
              </a:rPr>
              <a:t>Overbezorgdheid</a:t>
            </a:r>
            <a:endParaRPr lang="nl-NL" dirty="0" smtClean="0">
              <a:latin typeface="Calibri" panose="020F0502020204030204" pitchFamily="34" charset="0"/>
            </a:endParaRPr>
          </a:p>
          <a:p>
            <a:pPr lvl="1"/>
            <a:r>
              <a:rPr lang="nl-NL" dirty="0" smtClean="0">
                <a:latin typeface="Calibri" panose="020F0502020204030204" pitchFamily="34" charset="0"/>
              </a:rPr>
              <a:t>Kritiek</a:t>
            </a:r>
          </a:p>
          <a:p>
            <a:pPr lvl="1"/>
            <a:r>
              <a:rPr lang="nl-NL" dirty="0" smtClean="0">
                <a:latin typeface="Calibri" panose="020F0502020204030204" pitchFamily="34" charset="0"/>
              </a:rPr>
              <a:t>Straf </a:t>
            </a:r>
          </a:p>
          <a:p>
            <a:r>
              <a:rPr lang="nl-NL" dirty="0" smtClean="0">
                <a:latin typeface="Calibri" panose="020F0502020204030204" pitchFamily="34" charset="0"/>
              </a:rPr>
              <a:t>Bant; gebaseerd op relatie; laag EE</a:t>
            </a:r>
          </a:p>
          <a:p>
            <a:pPr lvl="1"/>
            <a:r>
              <a:rPr lang="nl-NL" dirty="0" smtClean="0">
                <a:latin typeface="Calibri" panose="020F0502020204030204" pitchFamily="34" charset="0"/>
              </a:rPr>
              <a:t>Bekrachtigen van gezondheid</a:t>
            </a:r>
          </a:p>
          <a:p>
            <a:pPr lvl="1"/>
            <a:r>
              <a:rPr lang="nl-NL" dirty="0" smtClean="0">
                <a:latin typeface="Calibri" panose="020F0502020204030204" pitchFamily="34" charset="0"/>
              </a:rPr>
              <a:t>Assertief communiceren</a:t>
            </a:r>
          </a:p>
          <a:p>
            <a:pPr lvl="1"/>
            <a:r>
              <a:rPr lang="nl-NL" dirty="0" smtClean="0">
                <a:latin typeface="Calibri" panose="020F0502020204030204" pitchFamily="34" charset="0"/>
              </a:rPr>
              <a:t>Negeren van psychopathologie</a:t>
            </a:r>
          </a:p>
          <a:p>
            <a:pPr lvl="1"/>
            <a:r>
              <a:rPr lang="nl-NL" dirty="0" smtClean="0">
                <a:latin typeface="Calibri" panose="020F0502020204030204" pitchFamily="34" charset="0"/>
              </a:rPr>
              <a:t>Time out</a:t>
            </a:r>
          </a:p>
        </p:txBody>
      </p:sp>
    </p:spTree>
    <p:extLst>
      <p:ext uri="{BB962C8B-B14F-4D97-AF65-F5344CB8AC3E}">
        <p14:creationId xmlns:p14="http://schemas.microsoft.com/office/powerpoint/2010/main" val="3812758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sz="quarter" idx="1"/>
          </p:nvPr>
        </p:nvSpPr>
        <p:spPr/>
        <p:txBody>
          <a:bodyPr/>
          <a:lstStyle/>
          <a:p>
            <a:r>
              <a:rPr lang="nl-NL" b="1" dirty="0" smtClean="0">
                <a:latin typeface="Calibri" panose="020F0502020204030204" pitchFamily="34" charset="0"/>
              </a:rPr>
              <a:t>Uitgangspunten boks-bant</a:t>
            </a:r>
          </a:p>
          <a:p>
            <a:pPr marL="823913" lvl="1" indent="-457200">
              <a:buFont typeface="+mj-lt"/>
              <a:buAutoNum type="arabicPeriod"/>
            </a:pPr>
            <a:r>
              <a:rPr lang="nl-NL" dirty="0" smtClean="0">
                <a:latin typeface="Calibri" panose="020F0502020204030204" pitchFamily="34" charset="0"/>
              </a:rPr>
              <a:t>Kwetsbaarheid versus ziekte </a:t>
            </a:r>
          </a:p>
          <a:p>
            <a:pPr marL="823913" lvl="1" indent="-457200">
              <a:buFont typeface="+mj-lt"/>
              <a:buAutoNum type="arabicPeriod"/>
            </a:pPr>
            <a:r>
              <a:rPr lang="nl-NL" dirty="0" smtClean="0">
                <a:latin typeface="Calibri" panose="020F0502020204030204" pitchFamily="34" charset="0"/>
              </a:rPr>
              <a:t>Genezen versus omgaan met</a:t>
            </a:r>
          </a:p>
          <a:p>
            <a:pPr marL="823913" lvl="1" indent="-457200">
              <a:buFont typeface="+mj-lt"/>
              <a:buAutoNum type="arabicPeriod"/>
            </a:pPr>
            <a:r>
              <a:rPr lang="nl-NL" dirty="0" smtClean="0">
                <a:latin typeface="Calibri" panose="020F0502020204030204" pitchFamily="34" charset="0"/>
              </a:rPr>
              <a:t>Versterken van gezondheid versus bestrijden van ziekte</a:t>
            </a:r>
          </a:p>
          <a:p>
            <a:pPr marL="823913" lvl="1" indent="-457200">
              <a:buFont typeface="+mj-lt"/>
              <a:buAutoNum type="arabicPeriod"/>
            </a:pPr>
            <a:r>
              <a:rPr lang="nl-NL" dirty="0" smtClean="0">
                <a:latin typeface="Calibri" panose="020F0502020204030204" pitchFamily="34" charset="0"/>
              </a:rPr>
              <a:t>Zelfvertrouwen is de motor van gezondheid</a:t>
            </a:r>
          </a:p>
          <a:p>
            <a:pPr marL="823913" lvl="1" indent="-457200">
              <a:buFont typeface="+mj-lt"/>
              <a:buAutoNum type="arabicPeriod"/>
            </a:pPr>
            <a:r>
              <a:rPr lang="nl-NL" dirty="0" smtClean="0">
                <a:latin typeface="Calibri" panose="020F0502020204030204" pitchFamily="34" charset="0"/>
              </a:rPr>
              <a:t>Chronische pathologie betekent rouw en verdriet</a:t>
            </a:r>
          </a:p>
          <a:p>
            <a:pPr marL="823913" lvl="1" indent="-457200">
              <a:buFont typeface="+mj-lt"/>
              <a:buAutoNum type="arabicPeriod"/>
            </a:pPr>
            <a:r>
              <a:rPr lang="nl-NL" dirty="0" smtClean="0">
                <a:latin typeface="Calibri" panose="020F0502020204030204" pitchFamily="34" charset="0"/>
              </a:rPr>
              <a:t>Rouw en ontkenning zijn normale verschijnselen</a:t>
            </a:r>
          </a:p>
          <a:p>
            <a:pPr marL="823913" lvl="1" indent="-457200">
              <a:buFont typeface="+mj-lt"/>
              <a:buAutoNum type="arabicPeriod"/>
            </a:pPr>
            <a:r>
              <a:rPr lang="nl-NL" dirty="0" smtClean="0">
                <a:latin typeface="Calibri" panose="020F0502020204030204" pitchFamily="34" charset="0"/>
              </a:rPr>
              <a:t>Kwetsbaarheid accepteren</a:t>
            </a:r>
          </a:p>
          <a:p>
            <a:pPr marL="823913" lvl="1" indent="-457200">
              <a:buFont typeface="+mj-lt"/>
              <a:buAutoNum type="arabicPeriod"/>
            </a:pPr>
            <a:r>
              <a:rPr lang="nl-NL" dirty="0" smtClean="0">
                <a:latin typeface="Calibri" panose="020F0502020204030204" pitchFamily="34" charset="0"/>
              </a:rPr>
              <a:t>Goed bedoelde zorg is ziekmakend; ontneemt de regie van de zorgvrager</a:t>
            </a:r>
            <a:endParaRPr lang="nl-NL" dirty="0">
              <a:latin typeface="Calibri" panose="020F0502020204030204" pitchFamily="34" charset="0"/>
            </a:endParaRPr>
          </a:p>
        </p:txBody>
      </p:sp>
    </p:spTree>
    <p:extLst>
      <p:ext uri="{BB962C8B-B14F-4D97-AF65-F5344CB8AC3E}">
        <p14:creationId xmlns:p14="http://schemas.microsoft.com/office/powerpoint/2010/main" val="37712135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sp>
        <p:nvSpPr>
          <p:cNvPr id="3" name="Tijdelijke aanduiding voor inhoud 2"/>
          <p:cNvSpPr>
            <a:spLocks noGrp="1"/>
          </p:cNvSpPr>
          <p:nvPr>
            <p:ph sz="quarter" idx="1"/>
          </p:nvPr>
        </p:nvSpPr>
        <p:spPr/>
        <p:txBody>
          <a:bodyPr/>
          <a:lstStyle/>
          <a:p>
            <a:r>
              <a:rPr lang="nl-NL" b="1" dirty="0" smtClean="0">
                <a:latin typeface="Calibri" panose="020F0502020204030204" pitchFamily="34" charset="0"/>
              </a:rPr>
              <a:t>Hooi op je vork</a:t>
            </a:r>
          </a:p>
          <a:p>
            <a:r>
              <a:rPr lang="nl-NL" dirty="0" smtClean="0">
                <a:latin typeface="Calibri" panose="020F0502020204030204" pitchFamily="34" charset="0"/>
              </a:rPr>
              <a:t>Vraaggericht werken</a:t>
            </a:r>
          </a:p>
          <a:p>
            <a:r>
              <a:rPr lang="nl-NL" dirty="0" smtClean="0">
                <a:latin typeface="Calibri" panose="020F0502020204030204" pitchFamily="34" charset="0"/>
              </a:rPr>
              <a:t>Streven naar maximale autonomie</a:t>
            </a:r>
          </a:p>
          <a:p>
            <a:r>
              <a:rPr lang="nl-NL" dirty="0" smtClean="0">
                <a:latin typeface="Calibri" panose="020F0502020204030204" pitchFamily="34" charset="0"/>
              </a:rPr>
              <a:t>Leven vroeger en nu is belangrijk</a:t>
            </a:r>
          </a:p>
          <a:p>
            <a:r>
              <a:rPr lang="nl-NL" dirty="0" smtClean="0">
                <a:latin typeface="Calibri" panose="020F0502020204030204" pitchFamily="34" charset="0"/>
              </a:rPr>
              <a:t>Ruimte voor ieders perspectief en beleving; de vraag achter de vraag</a:t>
            </a:r>
          </a:p>
          <a:p>
            <a:r>
              <a:rPr lang="nl-NL" dirty="0" smtClean="0">
                <a:latin typeface="Calibri" panose="020F0502020204030204" pitchFamily="34" charset="0"/>
              </a:rPr>
              <a:t>Uitgaande van 12 levensterreinen*</a:t>
            </a:r>
          </a:p>
          <a:p>
            <a:r>
              <a:rPr lang="nl-NL" dirty="0" smtClean="0">
                <a:latin typeface="Calibri" panose="020F0502020204030204" pitchFamily="34" charset="0"/>
              </a:rPr>
              <a:t>2 fasen model: ontdekken en ontwikkelen</a:t>
            </a:r>
          </a:p>
          <a:p>
            <a:endParaRPr lang="nl-NL" dirty="0">
              <a:latin typeface="Calibri" panose="020F0502020204030204" pitchFamily="34" charset="0"/>
            </a:endParaRPr>
          </a:p>
        </p:txBody>
      </p:sp>
    </p:spTree>
    <p:extLst>
      <p:ext uri="{BB962C8B-B14F-4D97-AF65-F5344CB8AC3E}">
        <p14:creationId xmlns:p14="http://schemas.microsoft.com/office/powerpoint/2010/main" val="28871645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sz="quarter" idx="1"/>
          </p:nvPr>
        </p:nvSpPr>
        <p:spPr/>
        <p:txBody>
          <a:bodyPr/>
          <a:lstStyle/>
          <a:p>
            <a:r>
              <a:rPr lang="nl-NL" dirty="0" smtClean="0">
                <a:latin typeface="Calibri" panose="020F0502020204030204" pitchFamily="34" charset="0"/>
              </a:rPr>
              <a:t>Ontdekken: wie is deze persoon, hoe heeft hij zich ontwikkeld, wat is zijn levensgeschiedenis, wat zijn </a:t>
            </a:r>
            <a:r>
              <a:rPr lang="nl-NL" dirty="0" err="1" smtClean="0">
                <a:latin typeface="Calibri" panose="020F0502020204030204" pitchFamily="34" charset="0"/>
              </a:rPr>
              <a:t>zijn</a:t>
            </a:r>
            <a:r>
              <a:rPr lang="nl-NL" dirty="0" smtClean="0">
                <a:latin typeface="Calibri" panose="020F0502020204030204" pitchFamily="34" charset="0"/>
              </a:rPr>
              <a:t> achtergronden, mogelijkheden en beperkingen, </a:t>
            </a:r>
            <a:r>
              <a:rPr lang="nl-NL" dirty="0" err="1" smtClean="0">
                <a:latin typeface="Calibri" panose="020F0502020204030204" pitchFamily="34" charset="0"/>
              </a:rPr>
              <a:t>copingstijlen</a:t>
            </a:r>
            <a:endParaRPr lang="nl-NL" dirty="0" smtClean="0">
              <a:latin typeface="Calibri" panose="020F0502020204030204" pitchFamily="34" charset="0"/>
            </a:endParaRPr>
          </a:p>
          <a:p>
            <a:r>
              <a:rPr lang="nl-NL" dirty="0" smtClean="0">
                <a:latin typeface="Calibri" panose="020F0502020204030204" pitchFamily="34" charset="0"/>
              </a:rPr>
              <a:t>Ontwikkelen; het stellen van doelen, uitgaande van en afgestemd op de mogelijkheden</a:t>
            </a:r>
            <a:endParaRPr lang="nl-NL" dirty="0">
              <a:latin typeface="Calibri" panose="020F0502020204030204" pitchFamily="34" charset="0"/>
            </a:endParaRPr>
          </a:p>
          <a:p>
            <a:pPr marL="0" indent="0">
              <a:buNone/>
            </a:pPr>
            <a:r>
              <a:rPr lang="nl-NL" dirty="0" smtClean="0">
                <a:latin typeface="Calibri" panose="020F0502020204030204" pitchFamily="34" charset="0"/>
              </a:rPr>
              <a:t>*levensterreinen:</a:t>
            </a:r>
          </a:p>
          <a:p>
            <a:pPr>
              <a:buFont typeface="Arial" panose="020B0604020202020204" pitchFamily="34" charset="0"/>
              <a:buChar char="•"/>
            </a:pPr>
            <a:r>
              <a:rPr lang="nl-NL" dirty="0">
                <a:latin typeface="Calibri" panose="020F0502020204030204" pitchFamily="34" charset="0"/>
              </a:rPr>
              <a:t>uiterlijk, gezondheid, seksualiteit en intimiteit, familie en relaties, werk of dagbesteding of opleiding, vrijetijdsbesteding, financiën en administratie, sociale contacten, woonomgeving en huishouden, toekomstzekerheid, onafhankelijkheid en zingeving</a:t>
            </a:r>
          </a:p>
        </p:txBody>
      </p:sp>
    </p:spTree>
    <p:extLst>
      <p:ext uri="{BB962C8B-B14F-4D97-AF65-F5344CB8AC3E}">
        <p14:creationId xmlns:p14="http://schemas.microsoft.com/office/powerpoint/2010/main" val="858091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288" y="265113"/>
            <a:ext cx="7467600" cy="1143000"/>
          </a:xfrm>
        </p:spPr>
        <p:txBody>
          <a:bodyPr/>
          <a:lstStyle/>
          <a:p>
            <a:pPr eaLnBrk="1" hangingPunct="1">
              <a:defRPr/>
            </a:pPr>
            <a:r>
              <a:rPr lang="nl-NL" sz="4000" b="1" dirty="0" smtClean="0">
                <a:latin typeface="Calibri" pitchFamily="34" charset="0"/>
                <a:cs typeface="Calibri" pitchFamily="34" charset="0"/>
              </a:rPr>
              <a:t>Therapeutisch milieu</a:t>
            </a:r>
            <a:endParaRPr lang="nl-NL" sz="4000" b="1" dirty="0">
              <a:latin typeface="Calibri" pitchFamily="34" charset="0"/>
              <a:cs typeface="Calibri" pitchFamily="34" charset="0"/>
            </a:endParaRPr>
          </a:p>
        </p:txBody>
      </p:sp>
      <p:sp>
        <p:nvSpPr>
          <p:cNvPr id="3" name="Tijdelijke aanduiding voor inhoud 2"/>
          <p:cNvSpPr>
            <a:spLocks noGrp="1"/>
          </p:cNvSpPr>
          <p:nvPr>
            <p:ph sz="quarter" idx="1"/>
          </p:nvPr>
        </p:nvSpPr>
        <p:spPr>
          <a:xfrm>
            <a:off x="457200" y="1600200"/>
            <a:ext cx="7467600" cy="4873625"/>
          </a:xfrm>
        </p:spPr>
        <p:txBody>
          <a:bodyPr/>
          <a:lstStyle/>
          <a:p>
            <a:pPr marL="0" indent="0" eaLnBrk="1" hangingPunct="1">
              <a:buFont typeface="Wingdings" pitchFamily="2" charset="2"/>
              <a:buNone/>
              <a:defRPr/>
            </a:pPr>
            <a:r>
              <a:rPr lang="nl-NL" dirty="0" smtClean="0">
                <a:latin typeface="Calibri" pitchFamily="34" charset="0"/>
                <a:cs typeface="Calibri" pitchFamily="34" charset="0"/>
              </a:rPr>
              <a:t>Wat is een therapeutisch milieu?</a:t>
            </a:r>
          </a:p>
          <a:p>
            <a:pPr marL="0" indent="0" eaLnBrk="1" hangingPunct="1">
              <a:buFont typeface="Wingdings" pitchFamily="2" charset="2"/>
              <a:buNone/>
              <a:defRPr/>
            </a:pPr>
            <a:r>
              <a:rPr lang="nl-NL" dirty="0" smtClean="0">
                <a:latin typeface="Calibri" pitchFamily="34" charset="0"/>
                <a:cs typeface="Calibri" pitchFamily="34" charset="0"/>
              </a:rPr>
              <a:t>Therapeutisch milieu is altijd afgestemd op een specifieke doelgroep  teneinde de zorgvragers optimaal te laten functioneren en te werken aan herstel, ontwikkeling of behoud van mogelijkheden en achteruitgang te vertragen of tegen te gaan</a:t>
            </a:r>
          </a:p>
          <a:p>
            <a:pPr marL="0" indent="0" eaLnBrk="1" hangingPunct="1">
              <a:buFont typeface="Wingdings" pitchFamily="2" charset="2"/>
              <a:buNone/>
              <a:defRPr/>
            </a:pPr>
            <a:r>
              <a:rPr lang="nl-NL" dirty="0" smtClean="0">
                <a:latin typeface="Calibri" pitchFamily="34" charset="0"/>
                <a:cs typeface="Calibri" pitchFamily="34" charset="0"/>
              </a:rPr>
              <a:t>Factoren:</a:t>
            </a:r>
          </a:p>
          <a:p>
            <a:pPr eaLnBrk="1" hangingPunct="1">
              <a:defRPr/>
            </a:pPr>
            <a:r>
              <a:rPr lang="nl-NL" dirty="0" smtClean="0">
                <a:latin typeface="Calibri" pitchFamily="34" charset="0"/>
                <a:cs typeface="Calibri" pitchFamily="34" charset="0"/>
              </a:rPr>
              <a:t>Ruimte</a:t>
            </a:r>
          </a:p>
          <a:p>
            <a:pPr eaLnBrk="1" hangingPunct="1">
              <a:defRPr/>
            </a:pPr>
            <a:r>
              <a:rPr lang="nl-NL" dirty="0" smtClean="0">
                <a:latin typeface="Calibri" pitchFamily="34" charset="0"/>
                <a:cs typeface="Calibri" pitchFamily="34" charset="0"/>
              </a:rPr>
              <a:t>Tijd</a:t>
            </a:r>
          </a:p>
          <a:p>
            <a:pPr eaLnBrk="1" hangingPunct="1">
              <a:defRPr/>
            </a:pPr>
            <a:r>
              <a:rPr lang="nl-NL" dirty="0" smtClean="0">
                <a:latin typeface="Calibri" pitchFamily="34" charset="0"/>
                <a:cs typeface="Calibri" pitchFamily="34" charset="0"/>
              </a:rPr>
              <a:t>Handelen </a:t>
            </a:r>
          </a:p>
          <a:p>
            <a:pPr eaLnBrk="1" hangingPunct="1">
              <a:defRPr/>
            </a:pPr>
            <a:endParaRPr lang="nl-NL" dirty="0">
              <a:latin typeface="Calibri" pitchFamily="34" charset="0"/>
              <a:cs typeface="Calibri" pitchFamily="34" charset="0"/>
            </a:endParaRPr>
          </a:p>
          <a:p>
            <a:pPr marL="0" indent="0" eaLnBrk="1" hangingPunct="1">
              <a:buFont typeface="Wingdings" pitchFamily="2" charset="2"/>
              <a:buNone/>
              <a:defRPr/>
            </a:pPr>
            <a:endParaRPr lang="nl-NL" dirty="0">
              <a:latin typeface="Calibri" pitchFamily="34" charset="0"/>
              <a:cs typeface="Calibri" pitchFamily="34" charset="0"/>
            </a:endParaRPr>
          </a:p>
        </p:txBody>
      </p:sp>
      <p:pic>
        <p:nvPicPr>
          <p:cNvPr id="17411" name="Afbeelding 3" descr="http://www.huisstijlmbo.nl/uploads/roc/users/Utrecht/MBO%20Utrecht%20CORPORATE%20logo.jpg"/>
          <p:cNvPicPr>
            <a:picLocks noChangeAspect="1" noChangeArrowheads="1"/>
          </p:cNvPicPr>
          <p:nvPr/>
        </p:nvPicPr>
        <p:blipFill>
          <a:blip r:embed="rId2"/>
          <a:srcRect/>
          <a:stretch>
            <a:fillRect/>
          </a:stretch>
        </p:blipFill>
        <p:spPr bwMode="auto">
          <a:xfrm>
            <a:off x="7524750" y="115888"/>
            <a:ext cx="1125538" cy="7207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ppt_y"/>
                                          </p:val>
                                        </p:tav>
                                        <p:tav tm="100000">
                                          <p:val>
                                            <p:strVal val="#ppt_y"/>
                                          </p:val>
                                        </p:tav>
                                      </p:tavLst>
                                    </p:anim>
                                  </p:childTnLst>
                                </p:cTn>
                              </p:par>
                              <p:par>
                                <p:cTn id="25" presetID="2" presetClass="entr" presetSubtype="8"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ppt_y"/>
                                          </p:val>
                                        </p:tav>
                                        <p:tav tm="100000">
                                          <p:val>
                                            <p:strVal val="#ppt_y"/>
                                          </p:val>
                                        </p:tav>
                                      </p:tavLst>
                                    </p:anim>
                                  </p:childTnLst>
                                </p:cTn>
                              </p:par>
                              <p:par>
                                <p:cTn id="29" presetID="2" presetClass="entr" presetSubtype="8"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288" y="265113"/>
            <a:ext cx="7467600" cy="1143000"/>
          </a:xfrm>
        </p:spPr>
        <p:txBody>
          <a:bodyPr/>
          <a:lstStyle/>
          <a:p>
            <a:pPr eaLnBrk="1" hangingPunct="1">
              <a:defRPr/>
            </a:pPr>
            <a:r>
              <a:rPr lang="nl-NL" sz="4000" b="1" dirty="0" smtClean="0">
                <a:latin typeface="Calibri" pitchFamily="34" charset="0"/>
                <a:cs typeface="Calibri" pitchFamily="34" charset="0"/>
              </a:rPr>
              <a:t>Therapeutisch milieu; ruimte</a:t>
            </a:r>
            <a:endParaRPr lang="nl-NL" sz="4000" b="1" dirty="0">
              <a:latin typeface="Calibri" pitchFamily="34" charset="0"/>
              <a:cs typeface="Calibri" pitchFamily="34" charset="0"/>
            </a:endParaRPr>
          </a:p>
        </p:txBody>
      </p:sp>
      <p:sp>
        <p:nvSpPr>
          <p:cNvPr id="3" name="Tijdelijke aanduiding voor inhoud 2"/>
          <p:cNvSpPr>
            <a:spLocks noGrp="1"/>
          </p:cNvSpPr>
          <p:nvPr>
            <p:ph sz="quarter" idx="1"/>
          </p:nvPr>
        </p:nvSpPr>
        <p:spPr>
          <a:xfrm>
            <a:off x="457200" y="1600200"/>
            <a:ext cx="7467600" cy="4873625"/>
          </a:xfrm>
        </p:spPr>
        <p:txBody>
          <a:bodyPr/>
          <a:lstStyle/>
          <a:p>
            <a:pPr marL="0" indent="0" eaLnBrk="1" hangingPunct="1">
              <a:buFont typeface="Wingdings" pitchFamily="2" charset="2"/>
              <a:buNone/>
              <a:defRPr/>
            </a:pPr>
            <a:r>
              <a:rPr lang="nl-NL" dirty="0" smtClean="0">
                <a:latin typeface="Calibri" pitchFamily="34" charset="0"/>
                <a:cs typeface="Calibri" pitchFamily="34" charset="0"/>
              </a:rPr>
              <a:t>Instelling, afdeling </a:t>
            </a:r>
            <a:r>
              <a:rPr lang="nl-NL" dirty="0" smtClean="0">
                <a:latin typeface="Calibri" pitchFamily="34" charset="0"/>
                <a:cs typeface="Calibri" pitchFamily="34" charset="0"/>
                <a:sym typeface="Wingdings" pitchFamily="2" charset="2"/>
              </a:rPr>
              <a:t> leefmilieu</a:t>
            </a:r>
          </a:p>
          <a:p>
            <a:pPr marL="0" indent="0" eaLnBrk="1" hangingPunct="1">
              <a:buFont typeface="Wingdings" pitchFamily="2" charset="2"/>
              <a:buNone/>
              <a:defRPr/>
            </a:pPr>
            <a:r>
              <a:rPr lang="nl-NL" dirty="0" smtClean="0">
                <a:latin typeface="Calibri" pitchFamily="34" charset="0"/>
                <a:cs typeface="Calibri" pitchFamily="34" charset="0"/>
                <a:sym typeface="Wingdings" pitchFamily="2" charset="2"/>
              </a:rPr>
              <a:t>Binnen deze ruimte zoekt de zorgvrager zijn territorium</a:t>
            </a:r>
          </a:p>
          <a:p>
            <a:pPr eaLnBrk="1" hangingPunct="1">
              <a:defRPr/>
            </a:pPr>
            <a:r>
              <a:rPr lang="nl-NL" dirty="0" smtClean="0">
                <a:latin typeface="Calibri" pitchFamily="34" charset="0"/>
                <a:cs typeface="Calibri" pitchFamily="34" charset="0"/>
                <a:sym typeface="Wingdings" pitchFamily="2" charset="2"/>
              </a:rPr>
              <a:t>Primair  territorium voor zichzelf bijvoorbeeld kamer, bed, vaste plaats in de woonkamer</a:t>
            </a:r>
          </a:p>
          <a:p>
            <a:pPr eaLnBrk="1" hangingPunct="1">
              <a:defRPr/>
            </a:pPr>
            <a:r>
              <a:rPr lang="nl-NL" dirty="0" smtClean="0">
                <a:latin typeface="Calibri" pitchFamily="34" charset="0"/>
                <a:cs typeface="Calibri" pitchFamily="34" charset="0"/>
                <a:sym typeface="Wingdings" pitchFamily="2" charset="2"/>
              </a:rPr>
              <a:t>Secundair  leefruimte die je deelt met anderen waar je je veilig voelt</a:t>
            </a:r>
          </a:p>
          <a:p>
            <a:pPr eaLnBrk="1" hangingPunct="1">
              <a:defRPr/>
            </a:pPr>
            <a:r>
              <a:rPr lang="nl-NL" dirty="0" smtClean="0">
                <a:latin typeface="Calibri" pitchFamily="34" charset="0"/>
                <a:cs typeface="Calibri" pitchFamily="34" charset="0"/>
                <a:sym typeface="Wingdings" pitchFamily="2" charset="2"/>
              </a:rPr>
              <a:t>Tertiair  de maatschappij, deel je met veel anderen</a:t>
            </a:r>
          </a:p>
          <a:p>
            <a:pPr eaLnBrk="1" hangingPunct="1">
              <a:defRPr/>
            </a:pPr>
            <a:r>
              <a:rPr lang="nl-NL" dirty="0" smtClean="0">
                <a:latin typeface="Calibri" pitchFamily="34" charset="0"/>
                <a:cs typeface="Calibri" pitchFamily="34" charset="0"/>
                <a:sym typeface="Wingdings" pitchFamily="2" charset="2"/>
              </a:rPr>
              <a:t>Mensen verdedigen hun territorium van primair naar tertiair</a:t>
            </a:r>
            <a:endParaRPr lang="nl-NL" dirty="0">
              <a:latin typeface="Calibri" pitchFamily="34" charset="0"/>
              <a:cs typeface="Calibri" pitchFamily="34" charset="0"/>
            </a:endParaRPr>
          </a:p>
        </p:txBody>
      </p:sp>
      <p:pic>
        <p:nvPicPr>
          <p:cNvPr id="18435" name="Afbeelding 3" descr="http://www.huisstijlmbo.nl/uploads/roc/users/Utrecht/MBO%20Utrecht%20CORPORATE%20logo.jpg"/>
          <p:cNvPicPr>
            <a:picLocks noChangeAspect="1" noChangeArrowheads="1"/>
          </p:cNvPicPr>
          <p:nvPr/>
        </p:nvPicPr>
        <p:blipFill>
          <a:blip r:embed="rId2"/>
          <a:srcRect/>
          <a:stretch>
            <a:fillRect/>
          </a:stretch>
        </p:blipFill>
        <p:spPr bwMode="auto">
          <a:xfrm>
            <a:off x="7524750" y="115888"/>
            <a:ext cx="1125538" cy="720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288" y="265113"/>
            <a:ext cx="7467600" cy="1143000"/>
          </a:xfrm>
        </p:spPr>
        <p:txBody>
          <a:bodyPr/>
          <a:lstStyle/>
          <a:p>
            <a:pPr eaLnBrk="1" hangingPunct="1">
              <a:defRPr/>
            </a:pPr>
            <a:r>
              <a:rPr lang="nl-NL" sz="4000" b="1" dirty="0" smtClean="0">
                <a:latin typeface="Calibri" pitchFamily="34" charset="0"/>
                <a:cs typeface="Calibri" pitchFamily="34" charset="0"/>
              </a:rPr>
              <a:t>Therapeutisch milieu; ruimte</a:t>
            </a:r>
            <a:endParaRPr lang="nl-NL" sz="4000" b="1" dirty="0">
              <a:latin typeface="Calibri" pitchFamily="34" charset="0"/>
              <a:cs typeface="Calibri" pitchFamily="34" charset="0"/>
            </a:endParaRPr>
          </a:p>
        </p:txBody>
      </p:sp>
      <p:sp>
        <p:nvSpPr>
          <p:cNvPr id="3" name="Tijdelijke aanduiding voor inhoud 2"/>
          <p:cNvSpPr>
            <a:spLocks noGrp="1"/>
          </p:cNvSpPr>
          <p:nvPr>
            <p:ph sz="quarter" idx="1"/>
          </p:nvPr>
        </p:nvSpPr>
        <p:spPr>
          <a:xfrm>
            <a:off x="457200" y="1600200"/>
            <a:ext cx="7467600" cy="4873625"/>
          </a:xfrm>
        </p:spPr>
        <p:txBody>
          <a:bodyPr/>
          <a:lstStyle/>
          <a:p>
            <a:pPr marL="0" indent="0" eaLnBrk="1" hangingPunct="1">
              <a:buFont typeface="Wingdings" pitchFamily="2" charset="2"/>
              <a:buNone/>
              <a:defRPr/>
            </a:pPr>
            <a:r>
              <a:rPr lang="nl-NL" dirty="0" smtClean="0">
                <a:latin typeface="Calibri" pitchFamily="34" charset="0"/>
                <a:cs typeface="Calibri" pitchFamily="34" charset="0"/>
              </a:rPr>
              <a:t>Ruimte begrenst het therapeutisch milieu</a:t>
            </a:r>
          </a:p>
          <a:p>
            <a:pPr eaLnBrk="1" hangingPunct="1">
              <a:defRPr/>
            </a:pPr>
            <a:r>
              <a:rPr lang="nl-NL" dirty="0" smtClean="0">
                <a:latin typeface="Calibri" pitchFamily="34" charset="0"/>
                <a:cs typeface="Calibri" pitchFamily="34" charset="0"/>
              </a:rPr>
              <a:t>Inrichting</a:t>
            </a:r>
          </a:p>
          <a:p>
            <a:pPr eaLnBrk="1" hangingPunct="1">
              <a:defRPr/>
            </a:pPr>
            <a:r>
              <a:rPr lang="nl-NL" dirty="0" smtClean="0">
                <a:latin typeface="Calibri" pitchFamily="34" charset="0"/>
                <a:cs typeface="Calibri" pitchFamily="34" charset="0"/>
              </a:rPr>
              <a:t>Mate van vrijheid om een territorium af te bakenen</a:t>
            </a:r>
          </a:p>
          <a:p>
            <a:pPr eaLnBrk="1" hangingPunct="1">
              <a:defRPr/>
            </a:pPr>
            <a:r>
              <a:rPr lang="nl-NL" dirty="0" smtClean="0">
                <a:latin typeface="Calibri" pitchFamily="34" charset="0"/>
                <a:cs typeface="Calibri" pitchFamily="34" charset="0"/>
              </a:rPr>
              <a:t>Privacy </a:t>
            </a:r>
            <a:r>
              <a:rPr lang="nl-NL" dirty="0" smtClean="0">
                <a:latin typeface="Calibri" pitchFamily="34" charset="0"/>
                <a:cs typeface="Calibri" pitchFamily="34" charset="0"/>
              </a:rPr>
              <a:t>(territorium ≠ privacy)</a:t>
            </a:r>
            <a:endParaRPr lang="nl-NL" dirty="0" smtClean="0">
              <a:latin typeface="Calibri" pitchFamily="34" charset="0"/>
              <a:cs typeface="Calibri" pitchFamily="34" charset="0"/>
            </a:endParaRPr>
          </a:p>
          <a:p>
            <a:pPr eaLnBrk="1" hangingPunct="1">
              <a:defRPr/>
            </a:pPr>
            <a:r>
              <a:rPr lang="nl-NL" dirty="0" smtClean="0">
                <a:latin typeface="Calibri" pitchFamily="34" charset="0"/>
                <a:cs typeface="Calibri" pitchFamily="34" charset="0"/>
              </a:rPr>
              <a:t>Mate van veilig voelen in de </a:t>
            </a:r>
            <a:r>
              <a:rPr lang="nl-NL" dirty="0" smtClean="0">
                <a:latin typeface="Calibri" pitchFamily="34" charset="0"/>
                <a:cs typeface="Calibri" pitchFamily="34" charset="0"/>
              </a:rPr>
              <a:t>omgeving</a:t>
            </a:r>
          </a:p>
          <a:p>
            <a:pPr eaLnBrk="1" hangingPunct="1">
              <a:defRPr/>
            </a:pPr>
            <a:r>
              <a:rPr lang="nl-NL" dirty="0" smtClean="0">
                <a:latin typeface="Calibri" pitchFamily="34" charset="0"/>
                <a:cs typeface="Calibri" pitchFamily="34" charset="0"/>
              </a:rPr>
              <a:t>Interactie met anderen</a:t>
            </a:r>
          </a:p>
          <a:p>
            <a:pPr eaLnBrk="1" hangingPunct="1">
              <a:defRPr/>
            </a:pPr>
            <a:r>
              <a:rPr lang="nl-NL" dirty="0" smtClean="0">
                <a:latin typeface="Calibri" pitchFamily="34" charset="0"/>
                <a:cs typeface="Calibri" pitchFamily="34" charset="0"/>
              </a:rPr>
              <a:t>Materieel en immaterieel</a:t>
            </a:r>
            <a:endParaRPr lang="nl-NL" dirty="0">
              <a:latin typeface="Calibri" pitchFamily="34" charset="0"/>
              <a:cs typeface="Calibri" pitchFamily="34" charset="0"/>
            </a:endParaRPr>
          </a:p>
        </p:txBody>
      </p:sp>
      <p:pic>
        <p:nvPicPr>
          <p:cNvPr id="19459" name="Afbeelding 3" descr="http://www.huisstijlmbo.nl/uploads/roc/users/Utrecht/MBO%20Utrecht%20CORPORATE%20logo.jpg"/>
          <p:cNvPicPr>
            <a:picLocks noChangeAspect="1" noChangeArrowheads="1"/>
          </p:cNvPicPr>
          <p:nvPr/>
        </p:nvPicPr>
        <p:blipFill>
          <a:blip r:embed="rId2"/>
          <a:srcRect/>
          <a:stretch>
            <a:fillRect/>
          </a:stretch>
        </p:blipFill>
        <p:spPr bwMode="auto">
          <a:xfrm>
            <a:off x="7524750" y="115888"/>
            <a:ext cx="1125538" cy="720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288" y="265113"/>
            <a:ext cx="7467600" cy="1143000"/>
          </a:xfrm>
        </p:spPr>
        <p:txBody>
          <a:bodyPr/>
          <a:lstStyle/>
          <a:p>
            <a:pPr eaLnBrk="1" hangingPunct="1">
              <a:defRPr/>
            </a:pPr>
            <a:r>
              <a:rPr lang="nl-NL" sz="4000" b="1" dirty="0" smtClean="0">
                <a:latin typeface="Calibri" pitchFamily="34" charset="0"/>
                <a:cs typeface="Calibri" pitchFamily="34" charset="0"/>
              </a:rPr>
              <a:t>Therapeutisch milieu; tijd</a:t>
            </a:r>
            <a:endParaRPr lang="nl-NL" sz="4000" b="1" dirty="0">
              <a:latin typeface="Calibri" pitchFamily="34" charset="0"/>
              <a:cs typeface="Calibri" pitchFamily="34" charset="0"/>
            </a:endParaRPr>
          </a:p>
        </p:txBody>
      </p:sp>
      <p:sp>
        <p:nvSpPr>
          <p:cNvPr id="3" name="Tijdelijke aanduiding voor inhoud 2"/>
          <p:cNvSpPr>
            <a:spLocks noGrp="1"/>
          </p:cNvSpPr>
          <p:nvPr>
            <p:ph sz="quarter" idx="1"/>
          </p:nvPr>
        </p:nvSpPr>
        <p:spPr>
          <a:xfrm>
            <a:off x="457200" y="1600200"/>
            <a:ext cx="7467600" cy="4873625"/>
          </a:xfrm>
        </p:spPr>
        <p:txBody>
          <a:bodyPr/>
          <a:lstStyle/>
          <a:p>
            <a:pPr marL="0" indent="0" eaLnBrk="1" hangingPunct="1">
              <a:buFont typeface="Wingdings" pitchFamily="2" charset="2"/>
              <a:buNone/>
              <a:defRPr/>
            </a:pPr>
            <a:r>
              <a:rPr lang="nl-NL" dirty="0" smtClean="0">
                <a:latin typeface="Calibri" pitchFamily="34" charset="0"/>
                <a:cs typeface="Calibri" pitchFamily="34" charset="0"/>
              </a:rPr>
              <a:t>Tijd brengt ordening, structuur aan en geeft betekenis</a:t>
            </a:r>
          </a:p>
          <a:p>
            <a:pPr eaLnBrk="1" hangingPunct="1">
              <a:defRPr/>
            </a:pPr>
            <a:r>
              <a:rPr lang="nl-NL" dirty="0" smtClean="0">
                <a:latin typeface="Calibri" pitchFamily="34" charset="0"/>
                <a:cs typeface="Calibri" pitchFamily="34" charset="0"/>
              </a:rPr>
              <a:t>Dagindeling</a:t>
            </a:r>
          </a:p>
          <a:p>
            <a:pPr eaLnBrk="1" hangingPunct="1">
              <a:defRPr/>
            </a:pPr>
            <a:r>
              <a:rPr lang="nl-NL" dirty="0" smtClean="0">
                <a:latin typeface="Calibri" pitchFamily="34" charset="0"/>
                <a:cs typeface="Calibri" pitchFamily="34" charset="0"/>
              </a:rPr>
              <a:t>Zinvolle dagbesteding</a:t>
            </a:r>
          </a:p>
          <a:p>
            <a:pPr eaLnBrk="1" hangingPunct="1">
              <a:defRPr/>
            </a:pPr>
            <a:r>
              <a:rPr lang="nl-NL" dirty="0" smtClean="0">
                <a:latin typeface="Calibri" pitchFamily="34" charset="0"/>
                <a:cs typeface="Calibri" pitchFamily="34" charset="0"/>
              </a:rPr>
              <a:t>Vieringen van (feest)dagen</a:t>
            </a:r>
          </a:p>
          <a:p>
            <a:pPr eaLnBrk="1" hangingPunct="1">
              <a:defRPr/>
            </a:pPr>
            <a:r>
              <a:rPr lang="nl-NL" dirty="0" smtClean="0">
                <a:latin typeface="Calibri" pitchFamily="34" charset="0"/>
                <a:cs typeface="Calibri" pitchFamily="34" charset="0"/>
              </a:rPr>
              <a:t>Belangrijke gebeurtenissen</a:t>
            </a:r>
            <a:endParaRPr lang="nl-NL" dirty="0">
              <a:latin typeface="Calibri" pitchFamily="34" charset="0"/>
              <a:cs typeface="Calibri" pitchFamily="34" charset="0"/>
            </a:endParaRPr>
          </a:p>
        </p:txBody>
      </p:sp>
      <p:pic>
        <p:nvPicPr>
          <p:cNvPr id="20483" name="Afbeelding 3" descr="http://www.huisstijlmbo.nl/uploads/roc/users/Utrecht/MBO%20Utrecht%20CORPORATE%20logo.jpg"/>
          <p:cNvPicPr>
            <a:picLocks noChangeAspect="1" noChangeArrowheads="1"/>
          </p:cNvPicPr>
          <p:nvPr/>
        </p:nvPicPr>
        <p:blipFill>
          <a:blip r:embed="rId2"/>
          <a:srcRect/>
          <a:stretch>
            <a:fillRect/>
          </a:stretch>
        </p:blipFill>
        <p:spPr bwMode="auto">
          <a:xfrm>
            <a:off x="7524750" y="115888"/>
            <a:ext cx="1125538" cy="720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288" y="265113"/>
            <a:ext cx="7467600" cy="1143000"/>
          </a:xfrm>
        </p:spPr>
        <p:txBody>
          <a:bodyPr/>
          <a:lstStyle/>
          <a:p>
            <a:pPr eaLnBrk="1" hangingPunct="1">
              <a:defRPr/>
            </a:pPr>
            <a:r>
              <a:rPr lang="nl-NL" sz="4000" b="1" dirty="0" smtClean="0">
                <a:latin typeface="Calibri" pitchFamily="34" charset="0"/>
                <a:cs typeface="Calibri" pitchFamily="34" charset="0"/>
              </a:rPr>
              <a:t>Therapeutisch milieu; handelen</a:t>
            </a:r>
            <a:endParaRPr lang="nl-NL" sz="4000" b="1" dirty="0">
              <a:latin typeface="Calibri" pitchFamily="34" charset="0"/>
              <a:cs typeface="Calibri" pitchFamily="34" charset="0"/>
            </a:endParaRPr>
          </a:p>
        </p:txBody>
      </p:sp>
      <p:sp>
        <p:nvSpPr>
          <p:cNvPr id="21506" name="Tijdelijke aanduiding voor inhoud 2"/>
          <p:cNvSpPr>
            <a:spLocks noGrp="1"/>
          </p:cNvSpPr>
          <p:nvPr>
            <p:ph sz="quarter" idx="1"/>
          </p:nvPr>
        </p:nvSpPr>
        <p:spPr>
          <a:xfrm>
            <a:off x="457200" y="1600200"/>
            <a:ext cx="7467600" cy="4873625"/>
          </a:xfrm>
        </p:spPr>
        <p:txBody>
          <a:bodyPr/>
          <a:lstStyle/>
          <a:p>
            <a:pPr marL="0" indent="0" eaLnBrk="1" hangingPunct="1">
              <a:buFont typeface="Wingdings" pitchFamily="2" charset="2"/>
              <a:buNone/>
            </a:pPr>
            <a:r>
              <a:rPr lang="nl-NL" dirty="0" smtClean="0">
                <a:latin typeface="Calibri" pitchFamily="34" charset="0"/>
              </a:rPr>
              <a:t>Voorzien in behoeften </a:t>
            </a:r>
            <a:r>
              <a:rPr lang="nl-NL" dirty="0" smtClean="0">
                <a:latin typeface="Calibri" pitchFamily="34" charset="0"/>
                <a:sym typeface="Wingdings" pitchFamily="2" charset="2"/>
              </a:rPr>
              <a:t> handelen in een leefmilieu dat begrenst is door de ruimte en gestructureerd door tijd</a:t>
            </a:r>
          </a:p>
          <a:p>
            <a:pPr marL="0" indent="0" eaLnBrk="1" hangingPunct="1">
              <a:buFont typeface="Wingdings" pitchFamily="2" charset="2"/>
              <a:buNone/>
            </a:pPr>
            <a:r>
              <a:rPr lang="nl-NL" dirty="0" smtClean="0">
                <a:latin typeface="Calibri" pitchFamily="34" charset="0"/>
                <a:sym typeface="Wingdings" pitchFamily="2" charset="2"/>
              </a:rPr>
              <a:t>Handelen staat direct of indirect in relatie tot het handelen van de </a:t>
            </a:r>
            <a:r>
              <a:rPr lang="nl-NL" dirty="0" smtClean="0">
                <a:latin typeface="Calibri" pitchFamily="34" charset="0"/>
                <a:sym typeface="Wingdings" pitchFamily="2" charset="2"/>
              </a:rPr>
              <a:t>ander.</a:t>
            </a:r>
          </a:p>
          <a:p>
            <a:pPr marL="0" indent="0" eaLnBrk="1" hangingPunct="1">
              <a:buFont typeface="Wingdings" pitchFamily="2" charset="2"/>
              <a:buNone/>
            </a:pPr>
            <a:r>
              <a:rPr lang="nl-NL" dirty="0" smtClean="0">
                <a:latin typeface="Calibri" pitchFamily="34" charset="0"/>
                <a:sym typeface="Wingdings" pitchFamily="2" charset="2"/>
              </a:rPr>
              <a:t>Individueel handelen versus handelen in groepsverband</a:t>
            </a:r>
            <a:endParaRPr lang="nl-NL" dirty="0" smtClean="0">
              <a:latin typeface="Calibri" pitchFamily="34" charset="0"/>
            </a:endParaRPr>
          </a:p>
        </p:txBody>
      </p:sp>
      <p:pic>
        <p:nvPicPr>
          <p:cNvPr id="21507" name="Afbeelding 3" descr="http://www.huisstijlmbo.nl/uploads/roc/users/Utrecht/MBO%20Utrecht%20CORPORATE%20logo.jpg"/>
          <p:cNvPicPr>
            <a:picLocks noChangeAspect="1" noChangeArrowheads="1"/>
          </p:cNvPicPr>
          <p:nvPr/>
        </p:nvPicPr>
        <p:blipFill>
          <a:blip r:embed="rId2"/>
          <a:srcRect/>
          <a:stretch>
            <a:fillRect/>
          </a:stretch>
        </p:blipFill>
        <p:spPr bwMode="auto">
          <a:xfrm>
            <a:off x="7524750" y="115888"/>
            <a:ext cx="1125538" cy="720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b="1" dirty="0" smtClean="0">
                <a:latin typeface="Calibri" panose="020F0502020204030204" pitchFamily="34" charset="0"/>
              </a:rPr>
              <a:t>Hoe is het bij jou op de afdeling?</a:t>
            </a:r>
            <a:endParaRPr lang="nl-NL" sz="4000" b="1" dirty="0">
              <a:latin typeface="Calibri" panose="020F0502020204030204" pitchFamily="34" charset="0"/>
            </a:endParaRPr>
          </a:p>
        </p:txBody>
      </p:sp>
      <p:sp>
        <p:nvSpPr>
          <p:cNvPr id="3" name="Tijdelijke aanduiding voor inhoud 2"/>
          <p:cNvSpPr>
            <a:spLocks noGrp="1"/>
          </p:cNvSpPr>
          <p:nvPr>
            <p:ph sz="quarter" idx="1"/>
          </p:nvPr>
        </p:nvSpPr>
        <p:spPr/>
        <p:txBody>
          <a:bodyPr/>
          <a:lstStyle/>
          <a:p>
            <a:r>
              <a:rPr lang="nl-NL" dirty="0" smtClean="0">
                <a:latin typeface="Calibri" panose="020F0502020204030204" pitchFamily="34" charset="0"/>
              </a:rPr>
              <a:t>Hoe krijgen de pijlers ruimte, tijd en handelen op jouw afdeling gestalte?</a:t>
            </a:r>
          </a:p>
          <a:p>
            <a:r>
              <a:rPr lang="nl-NL" dirty="0" smtClean="0">
                <a:latin typeface="Calibri" panose="020F0502020204030204" pitchFamily="34" charset="0"/>
              </a:rPr>
              <a:t>Wat zijn hierbij de uitgangspunten?</a:t>
            </a:r>
          </a:p>
          <a:p>
            <a:r>
              <a:rPr lang="nl-NL" dirty="0" smtClean="0">
                <a:latin typeface="Calibri" panose="020F0502020204030204" pitchFamily="34" charset="0"/>
              </a:rPr>
              <a:t>Wat zijn sterke kanten in het therapeutisch milieu?</a:t>
            </a:r>
          </a:p>
          <a:p>
            <a:r>
              <a:rPr lang="nl-NL" dirty="0" smtClean="0">
                <a:latin typeface="Calibri" panose="020F0502020204030204" pitchFamily="34" charset="0"/>
              </a:rPr>
              <a:t>Wat zijn minder sterke kanten in het therapeutisch milieu?</a:t>
            </a:r>
            <a:endParaRPr lang="nl-NL" dirty="0">
              <a:latin typeface="Calibri" panose="020F0502020204030204" pitchFamily="34" charset="0"/>
            </a:endParaRPr>
          </a:p>
        </p:txBody>
      </p:sp>
    </p:spTree>
    <p:extLst>
      <p:ext uri="{BB962C8B-B14F-4D97-AF65-F5344CB8AC3E}">
        <p14:creationId xmlns:p14="http://schemas.microsoft.com/office/powerpoint/2010/main" val="20400335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4000" b="1" dirty="0" smtClean="0">
                <a:latin typeface="Calibri" panose="020F0502020204030204" pitchFamily="34" charset="0"/>
              </a:rPr>
              <a:t>benaderingswijzen</a:t>
            </a:r>
            <a:endParaRPr lang="nl-NL" sz="4000" b="1" dirty="0">
              <a:latin typeface="Calibri" panose="020F0502020204030204" pitchFamily="34" charset="0"/>
            </a:endParaRPr>
          </a:p>
        </p:txBody>
      </p:sp>
      <p:sp>
        <p:nvSpPr>
          <p:cNvPr id="3" name="Tijdelijke aanduiding voor inhoud 2"/>
          <p:cNvSpPr>
            <a:spLocks noGrp="1"/>
          </p:cNvSpPr>
          <p:nvPr>
            <p:ph sz="quarter" idx="1"/>
          </p:nvPr>
        </p:nvSpPr>
        <p:spPr/>
        <p:txBody>
          <a:bodyPr/>
          <a:lstStyle/>
          <a:p>
            <a:r>
              <a:rPr lang="nl-NL" b="1" dirty="0" err="1" smtClean="0">
                <a:latin typeface="Calibri" panose="020F0502020204030204" pitchFamily="34" charset="0"/>
              </a:rPr>
              <a:t>Empatisch</a:t>
            </a:r>
            <a:r>
              <a:rPr lang="nl-NL" b="1" dirty="0" smtClean="0">
                <a:latin typeface="Calibri" panose="020F0502020204030204" pitchFamily="34" charset="0"/>
              </a:rPr>
              <a:t> directieve benadering</a:t>
            </a:r>
          </a:p>
          <a:p>
            <a:pPr lvl="1"/>
            <a:r>
              <a:rPr lang="nl-NL" dirty="0" smtClean="0">
                <a:latin typeface="Calibri" panose="020F0502020204030204" pitchFamily="34" charset="0"/>
              </a:rPr>
              <a:t>Empathie: inlevingsvermogen</a:t>
            </a:r>
          </a:p>
          <a:p>
            <a:pPr lvl="1"/>
            <a:r>
              <a:rPr lang="nl-NL" dirty="0" smtClean="0">
                <a:latin typeface="Calibri" panose="020F0502020204030204" pitchFamily="34" charset="0"/>
              </a:rPr>
              <a:t>Directief: richtlijnen, aanwijzingen geven (</a:t>
            </a:r>
            <a:r>
              <a:rPr lang="nl-NL" dirty="0" err="1" smtClean="0">
                <a:latin typeface="Calibri" panose="020F0502020204030204" pitchFamily="34" charset="0"/>
              </a:rPr>
              <a:t>directief≠geven</a:t>
            </a:r>
            <a:r>
              <a:rPr lang="nl-NL" dirty="0" smtClean="0">
                <a:latin typeface="Calibri" panose="020F0502020204030204" pitchFamily="34" charset="0"/>
              </a:rPr>
              <a:t> van commando’s)</a:t>
            </a:r>
          </a:p>
          <a:p>
            <a:r>
              <a:rPr lang="nl-NL" dirty="0" smtClean="0">
                <a:latin typeface="Calibri" panose="020F0502020204030204" pitchFamily="34" charset="0"/>
              </a:rPr>
              <a:t>Personeel en zorgvrager geven samen invulling aan het leven van de zorgvrager (prothese model)</a:t>
            </a:r>
          </a:p>
          <a:p>
            <a:r>
              <a:rPr lang="nl-NL" dirty="0" smtClean="0">
                <a:latin typeface="Calibri" panose="020F0502020204030204" pitchFamily="34" charset="0"/>
              </a:rPr>
              <a:t>Kenmerken:</a:t>
            </a:r>
          </a:p>
          <a:p>
            <a:pPr lvl="1"/>
            <a:r>
              <a:rPr lang="nl-NL" dirty="0" smtClean="0">
                <a:latin typeface="Calibri" panose="020F0502020204030204" pitchFamily="34" charset="0"/>
              </a:rPr>
              <a:t>Individuele benadering</a:t>
            </a:r>
          </a:p>
          <a:p>
            <a:pPr lvl="1"/>
            <a:r>
              <a:rPr lang="nl-NL" dirty="0" smtClean="0">
                <a:latin typeface="Calibri" panose="020F0502020204030204" pitchFamily="34" charset="0"/>
              </a:rPr>
              <a:t>Begeleider neemt initiatief waar nodig</a:t>
            </a:r>
          </a:p>
          <a:p>
            <a:pPr lvl="1"/>
            <a:r>
              <a:rPr lang="nl-NL" dirty="0" smtClean="0">
                <a:latin typeface="Calibri" panose="020F0502020204030204" pitchFamily="34" charset="0"/>
              </a:rPr>
              <a:t>Duidelijke communicatie (5 K’s)</a:t>
            </a:r>
          </a:p>
          <a:p>
            <a:pPr lvl="1"/>
            <a:r>
              <a:rPr lang="nl-NL" dirty="0" smtClean="0">
                <a:latin typeface="Calibri" panose="020F0502020204030204" pitchFamily="34" charset="0"/>
              </a:rPr>
              <a:t>Doelen moeten haalbaar zijn</a:t>
            </a:r>
          </a:p>
          <a:p>
            <a:pPr lvl="1"/>
            <a:r>
              <a:rPr lang="nl-NL" dirty="0" smtClean="0">
                <a:latin typeface="Calibri" panose="020F0502020204030204" pitchFamily="34" charset="0"/>
              </a:rPr>
              <a:t>Zorgvrager moet resultaat zien</a:t>
            </a:r>
          </a:p>
          <a:p>
            <a:pPr lvl="1"/>
            <a:r>
              <a:rPr lang="nl-NL" dirty="0" smtClean="0">
                <a:latin typeface="Calibri" panose="020F0502020204030204" pitchFamily="34" charset="0"/>
              </a:rPr>
              <a:t>Pragmatisch; wat werk hier en nu?</a:t>
            </a:r>
            <a:endParaRPr lang="nl-NL" dirty="0">
              <a:latin typeface="Calibri" panose="020F0502020204030204" pitchFamily="34" charset="0"/>
            </a:endParaRPr>
          </a:p>
        </p:txBody>
      </p:sp>
    </p:spTree>
    <p:extLst>
      <p:ext uri="{BB962C8B-B14F-4D97-AF65-F5344CB8AC3E}">
        <p14:creationId xmlns:p14="http://schemas.microsoft.com/office/powerpoint/2010/main" val="37105339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sz="quarter" idx="1"/>
          </p:nvPr>
        </p:nvSpPr>
        <p:spPr/>
        <p:txBody>
          <a:bodyPr/>
          <a:lstStyle/>
          <a:p>
            <a:r>
              <a:rPr lang="nl-NL" b="1" dirty="0" smtClean="0">
                <a:latin typeface="Calibri" panose="020F0502020204030204" pitchFamily="34" charset="0"/>
              </a:rPr>
              <a:t>Competenties hulpverleners: </a:t>
            </a:r>
          </a:p>
          <a:p>
            <a:pPr lvl="1"/>
            <a:r>
              <a:rPr lang="nl-NL" dirty="0" smtClean="0">
                <a:latin typeface="Calibri" panose="020F0502020204030204" pitchFamily="34" charset="0"/>
              </a:rPr>
              <a:t>Hulpverlener is prothese (structuur bieden, overzicht, controle, geheugenondersteuning, als ‘</a:t>
            </a:r>
            <a:r>
              <a:rPr lang="nl-NL" dirty="0" err="1" smtClean="0">
                <a:latin typeface="Calibri" panose="020F0502020204030204" pitchFamily="34" charset="0"/>
              </a:rPr>
              <a:t>geweten’functioneren</a:t>
            </a:r>
            <a:r>
              <a:rPr lang="nl-NL" dirty="0" smtClean="0">
                <a:latin typeface="Calibri" panose="020F0502020204030204" pitchFamily="34" charset="0"/>
              </a:rPr>
              <a:t>, voorwaarden scheppen gericht op zelfredzaamheid)</a:t>
            </a:r>
          </a:p>
          <a:p>
            <a:pPr lvl="1"/>
            <a:r>
              <a:rPr lang="nl-NL" dirty="0" smtClean="0">
                <a:latin typeface="Calibri" panose="020F0502020204030204" pitchFamily="34" charset="0"/>
              </a:rPr>
              <a:t>Kennis over aandoeningen</a:t>
            </a:r>
          </a:p>
          <a:p>
            <a:pPr lvl="1"/>
            <a:r>
              <a:rPr lang="nl-NL" dirty="0" err="1" smtClean="0">
                <a:latin typeface="Calibri" panose="020F0502020204030204" pitchFamily="34" charset="0"/>
              </a:rPr>
              <a:t>Empathische</a:t>
            </a:r>
            <a:r>
              <a:rPr lang="nl-NL" dirty="0" smtClean="0">
                <a:latin typeface="Calibri" panose="020F0502020204030204" pitchFamily="34" charset="0"/>
              </a:rPr>
              <a:t> grondhouding</a:t>
            </a:r>
          </a:p>
          <a:p>
            <a:pPr lvl="1"/>
            <a:r>
              <a:rPr lang="nl-NL" dirty="0" smtClean="0">
                <a:latin typeface="Calibri" panose="020F0502020204030204" pitchFamily="34" charset="0"/>
              </a:rPr>
              <a:t>Geduld en respect</a:t>
            </a:r>
          </a:p>
          <a:p>
            <a:pPr lvl="1"/>
            <a:r>
              <a:rPr lang="nl-NL" dirty="0" smtClean="0">
                <a:latin typeface="Calibri" panose="020F0502020204030204" pitchFamily="34" charset="0"/>
              </a:rPr>
              <a:t>Bewuste interactie</a:t>
            </a:r>
          </a:p>
          <a:p>
            <a:pPr lvl="1"/>
            <a:r>
              <a:rPr lang="nl-NL" dirty="0" smtClean="0">
                <a:latin typeface="Calibri" panose="020F0502020204030204" pitchFamily="34" charset="0"/>
              </a:rPr>
              <a:t>Eigen grenzen kennen en erkennen</a:t>
            </a:r>
          </a:p>
          <a:p>
            <a:pPr lvl="1"/>
            <a:r>
              <a:rPr lang="nl-NL" dirty="0" smtClean="0">
                <a:latin typeface="Calibri" panose="020F0502020204030204" pitchFamily="34" charset="0"/>
              </a:rPr>
              <a:t>Reflectie </a:t>
            </a:r>
          </a:p>
          <a:p>
            <a:pPr lvl="1"/>
            <a:r>
              <a:rPr lang="nl-NL" dirty="0" smtClean="0">
                <a:latin typeface="Calibri" panose="020F0502020204030204" pitchFamily="34" charset="0"/>
              </a:rPr>
              <a:t>Omgaan met manipulatief gedrag</a:t>
            </a:r>
            <a:endParaRPr lang="nl-NL" dirty="0">
              <a:latin typeface="Calibri" panose="020F0502020204030204" pitchFamily="34" charset="0"/>
            </a:endParaRPr>
          </a:p>
        </p:txBody>
      </p:sp>
    </p:spTree>
    <p:extLst>
      <p:ext uri="{BB962C8B-B14F-4D97-AF65-F5344CB8AC3E}">
        <p14:creationId xmlns:p14="http://schemas.microsoft.com/office/powerpoint/2010/main" val="2948606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Golfv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Golfv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themeOverride>
</file>

<file path=docProps/app.xml><?xml version="1.0" encoding="utf-8"?>
<Properties xmlns="http://schemas.openxmlformats.org/officeDocument/2006/extended-properties" xmlns:vt="http://schemas.openxmlformats.org/officeDocument/2006/docPropsVTypes">
  <Template>Oriel</Template>
  <TotalTime>839</TotalTime>
  <Words>781</Words>
  <Application>Microsoft Office PowerPoint</Application>
  <PresentationFormat>Diavoorstelling (4:3)</PresentationFormat>
  <Paragraphs>125</Paragraphs>
  <Slides>17</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17</vt:i4>
      </vt:variant>
    </vt:vector>
  </HeadingPairs>
  <TitlesOfParts>
    <vt:vector size="23" baseType="lpstr">
      <vt:lpstr>Arial</vt:lpstr>
      <vt:lpstr>Calibri</vt:lpstr>
      <vt:lpstr>Century Schoolbook</vt:lpstr>
      <vt:lpstr>Wingdings</vt:lpstr>
      <vt:lpstr>Wingdings 2</vt:lpstr>
      <vt:lpstr>Oriel</vt:lpstr>
      <vt:lpstr>Therapeutisch milieu </vt:lpstr>
      <vt:lpstr>Therapeutisch milieu</vt:lpstr>
      <vt:lpstr>Therapeutisch milieu; ruimte</vt:lpstr>
      <vt:lpstr>Therapeutisch milieu; ruimte</vt:lpstr>
      <vt:lpstr>Therapeutisch milieu; tijd</vt:lpstr>
      <vt:lpstr>Therapeutisch milieu; handelen</vt:lpstr>
      <vt:lpstr>Hoe is het bij jou op de afdeling?</vt:lpstr>
      <vt:lpstr>benaderingswijzen</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Amarantis Onderwijsgroep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Autonomie versus overnemen</dc:title>
  <dc:creator>Willem Gilsing</dc:creator>
  <cp:lastModifiedBy>Willem Gilsing</cp:lastModifiedBy>
  <cp:revision>63</cp:revision>
  <cp:lastPrinted>2013-09-02T10:00:26Z</cp:lastPrinted>
  <dcterms:created xsi:type="dcterms:W3CDTF">2013-04-10T08:41:06Z</dcterms:created>
  <dcterms:modified xsi:type="dcterms:W3CDTF">2016-03-15T10:18:51Z</dcterms:modified>
</cp:coreProperties>
</file>